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1"/>
  </p:notesMasterIdLst>
  <p:sldIdLst>
    <p:sldId id="2147470553" r:id="rId5"/>
    <p:sldId id="2147470564" r:id="rId6"/>
    <p:sldId id="632" r:id="rId7"/>
    <p:sldId id="2147470568" r:id="rId8"/>
    <p:sldId id="2147470565" r:id="rId9"/>
    <p:sldId id="2147470566" r:id="rId10"/>
    <p:sldId id="2147470567" r:id="rId11"/>
    <p:sldId id="2147470558" r:id="rId12"/>
    <p:sldId id="2147470557" r:id="rId13"/>
    <p:sldId id="2147470561" r:id="rId14"/>
    <p:sldId id="2147470562" r:id="rId15"/>
    <p:sldId id="2147470569" r:id="rId16"/>
    <p:sldId id="2147470570" r:id="rId17"/>
    <p:sldId id="2147470563" r:id="rId18"/>
    <p:sldId id="2147470555" r:id="rId19"/>
    <p:sldId id="207613702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960" autoAdjust="0"/>
    <p:restoredTop sz="63265"/>
  </p:normalViewPr>
  <p:slideViewPr>
    <p:cSldViewPr snapToGrid="0">
      <p:cViewPr>
        <p:scale>
          <a:sx n="52" d="100"/>
          <a:sy n="52" d="100"/>
        </p:scale>
        <p:origin x="14" y="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3F94A0-D508-4033-A9BA-5A4EEED786FC}"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C98490F3-D466-46AE-9508-B2672D580646}">
      <dgm:prSet/>
      <dgm:spPr/>
      <dgm:t>
        <a:bodyPr/>
        <a:lstStyle/>
        <a:p>
          <a:r>
            <a:rPr lang="en-US" baseline="0"/>
            <a:t>Allows automation of scale up and down of compute resources based on activity</a:t>
          </a:r>
          <a:endParaRPr lang="en-US"/>
        </a:p>
      </dgm:t>
    </dgm:pt>
    <dgm:pt modelId="{5762B637-745C-4AB5-9209-40CD49407AC7}" type="parTrans" cxnId="{3F4F4EFE-24AE-4487-96E8-6CFAD7B9C1B3}">
      <dgm:prSet/>
      <dgm:spPr/>
      <dgm:t>
        <a:bodyPr/>
        <a:lstStyle/>
        <a:p>
          <a:endParaRPr lang="en-US"/>
        </a:p>
      </dgm:t>
    </dgm:pt>
    <dgm:pt modelId="{B963E592-F9C5-40F3-BCB2-B00E9BD6F3F6}" type="sibTrans" cxnId="{3F4F4EFE-24AE-4487-96E8-6CFAD7B9C1B3}">
      <dgm:prSet/>
      <dgm:spPr/>
      <dgm:t>
        <a:bodyPr/>
        <a:lstStyle/>
        <a:p>
          <a:endParaRPr lang="en-US"/>
        </a:p>
      </dgm:t>
    </dgm:pt>
    <dgm:pt modelId="{72845819-2444-4D3E-8B4B-BC5DDC2B3A97}">
      <dgm:prSet/>
      <dgm:spPr/>
      <dgm:t>
        <a:bodyPr/>
        <a:lstStyle/>
        <a:p>
          <a:r>
            <a:rPr lang="en-US" baseline="0"/>
            <a:t>You specify the minimum and maximum number of nodes</a:t>
          </a:r>
          <a:endParaRPr lang="en-US"/>
        </a:p>
      </dgm:t>
    </dgm:pt>
    <dgm:pt modelId="{1C27F1E6-EA7B-4785-A9A2-24BC268E4A42}" type="parTrans" cxnId="{C2B2FF60-5ED1-40EB-B566-18539A3F6A51}">
      <dgm:prSet/>
      <dgm:spPr/>
      <dgm:t>
        <a:bodyPr/>
        <a:lstStyle/>
        <a:p>
          <a:endParaRPr lang="en-US"/>
        </a:p>
      </dgm:t>
    </dgm:pt>
    <dgm:pt modelId="{5F7DAAE2-4F30-4E7A-BC04-B103BFE9A12F}" type="sibTrans" cxnId="{C2B2FF60-5ED1-40EB-B566-18539A3F6A51}">
      <dgm:prSet/>
      <dgm:spPr/>
      <dgm:t>
        <a:bodyPr/>
        <a:lstStyle/>
        <a:p>
          <a:endParaRPr lang="en-US"/>
        </a:p>
      </dgm:t>
    </dgm:pt>
    <dgm:pt modelId="{3B54D116-EABF-41A1-B166-92CE3DCCB47D}">
      <dgm:prSet/>
      <dgm:spPr/>
      <dgm:t>
        <a:bodyPr/>
        <a:lstStyle/>
        <a:p>
          <a:r>
            <a:rPr lang="en-US" baseline="0"/>
            <a:t>You can change these settings, but you may need restart your instance</a:t>
          </a:r>
          <a:endParaRPr lang="en-US"/>
        </a:p>
      </dgm:t>
    </dgm:pt>
    <dgm:pt modelId="{8431F627-98DC-4C50-A379-6BB1A3BF9B74}" type="parTrans" cxnId="{0AF74523-D718-46A0-9756-0218DF407F3A}">
      <dgm:prSet/>
      <dgm:spPr/>
      <dgm:t>
        <a:bodyPr/>
        <a:lstStyle/>
        <a:p>
          <a:endParaRPr lang="en-US"/>
        </a:p>
      </dgm:t>
    </dgm:pt>
    <dgm:pt modelId="{3C4B4444-6B29-48C6-BB86-2BE54AA6B757}" type="sibTrans" cxnId="{0AF74523-D718-46A0-9756-0218DF407F3A}">
      <dgm:prSet/>
      <dgm:spPr/>
      <dgm:t>
        <a:bodyPr/>
        <a:lstStyle/>
        <a:p>
          <a:endParaRPr lang="en-US"/>
        </a:p>
      </dgm:t>
    </dgm:pt>
    <dgm:pt modelId="{98708678-D337-824C-B67B-0A446DBCA162}" type="pres">
      <dgm:prSet presAssocID="{923F94A0-D508-4033-A9BA-5A4EEED786FC}" presName="vert0" presStyleCnt="0">
        <dgm:presLayoutVars>
          <dgm:dir/>
          <dgm:animOne val="branch"/>
          <dgm:animLvl val="lvl"/>
        </dgm:presLayoutVars>
      </dgm:prSet>
      <dgm:spPr/>
    </dgm:pt>
    <dgm:pt modelId="{64479083-C18C-7843-892D-C44706DFF1AB}" type="pres">
      <dgm:prSet presAssocID="{C98490F3-D466-46AE-9508-B2672D580646}" presName="thickLine" presStyleLbl="alignNode1" presStyleIdx="0" presStyleCnt="3"/>
      <dgm:spPr/>
    </dgm:pt>
    <dgm:pt modelId="{8A1915A8-5D9B-E543-9F43-363E8109DDE7}" type="pres">
      <dgm:prSet presAssocID="{C98490F3-D466-46AE-9508-B2672D580646}" presName="horz1" presStyleCnt="0"/>
      <dgm:spPr/>
    </dgm:pt>
    <dgm:pt modelId="{1B1D65F0-43F6-0641-BD6C-03661F091AE2}" type="pres">
      <dgm:prSet presAssocID="{C98490F3-D466-46AE-9508-B2672D580646}" presName="tx1" presStyleLbl="revTx" presStyleIdx="0" presStyleCnt="3"/>
      <dgm:spPr/>
    </dgm:pt>
    <dgm:pt modelId="{A3258E2E-6678-2E4B-91B9-AB81B5E742E3}" type="pres">
      <dgm:prSet presAssocID="{C98490F3-D466-46AE-9508-B2672D580646}" presName="vert1" presStyleCnt="0"/>
      <dgm:spPr/>
    </dgm:pt>
    <dgm:pt modelId="{E67211B7-4552-3E44-9512-DE2D44915D95}" type="pres">
      <dgm:prSet presAssocID="{72845819-2444-4D3E-8B4B-BC5DDC2B3A97}" presName="thickLine" presStyleLbl="alignNode1" presStyleIdx="1" presStyleCnt="3"/>
      <dgm:spPr/>
    </dgm:pt>
    <dgm:pt modelId="{FB24778B-ABB6-C243-AFA6-0B7EAAD9EBFB}" type="pres">
      <dgm:prSet presAssocID="{72845819-2444-4D3E-8B4B-BC5DDC2B3A97}" presName="horz1" presStyleCnt="0"/>
      <dgm:spPr/>
    </dgm:pt>
    <dgm:pt modelId="{707FBD0A-3F23-EC49-BBF3-7A5BF3C6E6D1}" type="pres">
      <dgm:prSet presAssocID="{72845819-2444-4D3E-8B4B-BC5DDC2B3A97}" presName="tx1" presStyleLbl="revTx" presStyleIdx="1" presStyleCnt="3"/>
      <dgm:spPr/>
    </dgm:pt>
    <dgm:pt modelId="{6B1E94A7-6A6D-A547-ADD4-CEB2ED171210}" type="pres">
      <dgm:prSet presAssocID="{72845819-2444-4D3E-8B4B-BC5DDC2B3A97}" presName="vert1" presStyleCnt="0"/>
      <dgm:spPr/>
    </dgm:pt>
    <dgm:pt modelId="{29DBE30C-B911-2F45-AF48-5060ADA4351F}" type="pres">
      <dgm:prSet presAssocID="{3B54D116-EABF-41A1-B166-92CE3DCCB47D}" presName="thickLine" presStyleLbl="alignNode1" presStyleIdx="2" presStyleCnt="3"/>
      <dgm:spPr/>
    </dgm:pt>
    <dgm:pt modelId="{81AB7DCB-D474-F843-B804-A1407D92B152}" type="pres">
      <dgm:prSet presAssocID="{3B54D116-EABF-41A1-B166-92CE3DCCB47D}" presName="horz1" presStyleCnt="0"/>
      <dgm:spPr/>
    </dgm:pt>
    <dgm:pt modelId="{23E8A0D7-7864-1A4A-BAFA-6014684D7DDA}" type="pres">
      <dgm:prSet presAssocID="{3B54D116-EABF-41A1-B166-92CE3DCCB47D}" presName="tx1" presStyleLbl="revTx" presStyleIdx="2" presStyleCnt="3"/>
      <dgm:spPr/>
    </dgm:pt>
    <dgm:pt modelId="{F98149E7-04D9-4F44-B03B-33F9F034AB6D}" type="pres">
      <dgm:prSet presAssocID="{3B54D116-EABF-41A1-B166-92CE3DCCB47D}" presName="vert1" presStyleCnt="0"/>
      <dgm:spPr/>
    </dgm:pt>
  </dgm:ptLst>
  <dgm:cxnLst>
    <dgm:cxn modelId="{0AF74523-D718-46A0-9756-0218DF407F3A}" srcId="{923F94A0-D508-4033-A9BA-5A4EEED786FC}" destId="{3B54D116-EABF-41A1-B166-92CE3DCCB47D}" srcOrd="2" destOrd="0" parTransId="{8431F627-98DC-4C50-A379-6BB1A3BF9B74}" sibTransId="{3C4B4444-6B29-48C6-BB86-2BE54AA6B757}"/>
    <dgm:cxn modelId="{D61D0D31-E91C-9047-8BBD-BB3D92BD7023}" type="presOf" srcId="{72845819-2444-4D3E-8B4B-BC5DDC2B3A97}" destId="{707FBD0A-3F23-EC49-BBF3-7A5BF3C6E6D1}" srcOrd="0" destOrd="0" presId="urn:microsoft.com/office/officeart/2008/layout/LinedList"/>
    <dgm:cxn modelId="{C2B2FF60-5ED1-40EB-B566-18539A3F6A51}" srcId="{923F94A0-D508-4033-A9BA-5A4EEED786FC}" destId="{72845819-2444-4D3E-8B4B-BC5DDC2B3A97}" srcOrd="1" destOrd="0" parTransId="{1C27F1E6-EA7B-4785-A9A2-24BC268E4A42}" sibTransId="{5F7DAAE2-4F30-4E7A-BC04-B103BFE9A12F}"/>
    <dgm:cxn modelId="{1B5AD765-94DF-A149-AC00-8672BE118673}" type="presOf" srcId="{923F94A0-D508-4033-A9BA-5A4EEED786FC}" destId="{98708678-D337-824C-B67B-0A446DBCA162}" srcOrd="0" destOrd="0" presId="urn:microsoft.com/office/officeart/2008/layout/LinedList"/>
    <dgm:cxn modelId="{03BBC853-198C-784F-921B-7B82D9B0EB15}" type="presOf" srcId="{C98490F3-D466-46AE-9508-B2672D580646}" destId="{1B1D65F0-43F6-0641-BD6C-03661F091AE2}" srcOrd="0" destOrd="0" presId="urn:microsoft.com/office/officeart/2008/layout/LinedList"/>
    <dgm:cxn modelId="{53CC9490-94A4-3B4D-8B8B-6C45E98104EF}" type="presOf" srcId="{3B54D116-EABF-41A1-B166-92CE3DCCB47D}" destId="{23E8A0D7-7864-1A4A-BAFA-6014684D7DDA}" srcOrd="0" destOrd="0" presId="urn:microsoft.com/office/officeart/2008/layout/LinedList"/>
    <dgm:cxn modelId="{3F4F4EFE-24AE-4487-96E8-6CFAD7B9C1B3}" srcId="{923F94A0-D508-4033-A9BA-5A4EEED786FC}" destId="{C98490F3-D466-46AE-9508-B2672D580646}" srcOrd="0" destOrd="0" parTransId="{5762B637-745C-4AB5-9209-40CD49407AC7}" sibTransId="{B963E592-F9C5-40F3-BCB2-B00E9BD6F3F6}"/>
    <dgm:cxn modelId="{D5378A63-0BD5-BD48-88DB-03308A0E63CD}" type="presParOf" srcId="{98708678-D337-824C-B67B-0A446DBCA162}" destId="{64479083-C18C-7843-892D-C44706DFF1AB}" srcOrd="0" destOrd="0" presId="urn:microsoft.com/office/officeart/2008/layout/LinedList"/>
    <dgm:cxn modelId="{43A990DD-2C40-A64C-BCBF-E2A56416F961}" type="presParOf" srcId="{98708678-D337-824C-B67B-0A446DBCA162}" destId="{8A1915A8-5D9B-E543-9F43-363E8109DDE7}" srcOrd="1" destOrd="0" presId="urn:microsoft.com/office/officeart/2008/layout/LinedList"/>
    <dgm:cxn modelId="{CAD3479A-6C9C-8F4A-B581-6CB3D2CCBBF7}" type="presParOf" srcId="{8A1915A8-5D9B-E543-9F43-363E8109DDE7}" destId="{1B1D65F0-43F6-0641-BD6C-03661F091AE2}" srcOrd="0" destOrd="0" presId="urn:microsoft.com/office/officeart/2008/layout/LinedList"/>
    <dgm:cxn modelId="{832AF03D-9364-1049-9838-FBCA71628FFA}" type="presParOf" srcId="{8A1915A8-5D9B-E543-9F43-363E8109DDE7}" destId="{A3258E2E-6678-2E4B-91B9-AB81B5E742E3}" srcOrd="1" destOrd="0" presId="urn:microsoft.com/office/officeart/2008/layout/LinedList"/>
    <dgm:cxn modelId="{2B8826B3-01EC-FC4E-8D83-3363C465B11C}" type="presParOf" srcId="{98708678-D337-824C-B67B-0A446DBCA162}" destId="{E67211B7-4552-3E44-9512-DE2D44915D95}" srcOrd="2" destOrd="0" presId="urn:microsoft.com/office/officeart/2008/layout/LinedList"/>
    <dgm:cxn modelId="{C118F451-5A43-D74E-A213-55197FB03CFA}" type="presParOf" srcId="{98708678-D337-824C-B67B-0A446DBCA162}" destId="{FB24778B-ABB6-C243-AFA6-0B7EAAD9EBFB}" srcOrd="3" destOrd="0" presId="urn:microsoft.com/office/officeart/2008/layout/LinedList"/>
    <dgm:cxn modelId="{9768A60A-57EE-BC4D-B957-90BF87A370C0}" type="presParOf" srcId="{FB24778B-ABB6-C243-AFA6-0B7EAAD9EBFB}" destId="{707FBD0A-3F23-EC49-BBF3-7A5BF3C6E6D1}" srcOrd="0" destOrd="0" presId="urn:microsoft.com/office/officeart/2008/layout/LinedList"/>
    <dgm:cxn modelId="{4EEE18E5-70FA-8F4D-99B4-2F3CFAB54417}" type="presParOf" srcId="{FB24778B-ABB6-C243-AFA6-0B7EAAD9EBFB}" destId="{6B1E94A7-6A6D-A547-ADD4-CEB2ED171210}" srcOrd="1" destOrd="0" presId="urn:microsoft.com/office/officeart/2008/layout/LinedList"/>
    <dgm:cxn modelId="{7B1BEFB3-2BD3-204F-AED6-C58843D1639B}" type="presParOf" srcId="{98708678-D337-824C-B67B-0A446DBCA162}" destId="{29DBE30C-B911-2F45-AF48-5060ADA4351F}" srcOrd="4" destOrd="0" presId="urn:microsoft.com/office/officeart/2008/layout/LinedList"/>
    <dgm:cxn modelId="{32E0DBE3-0DDF-8E43-BFF2-6B824A841494}" type="presParOf" srcId="{98708678-D337-824C-B67B-0A446DBCA162}" destId="{81AB7DCB-D474-F843-B804-A1407D92B152}" srcOrd="5" destOrd="0" presId="urn:microsoft.com/office/officeart/2008/layout/LinedList"/>
    <dgm:cxn modelId="{13F172AC-5DE2-6F4F-BFA2-642388538382}" type="presParOf" srcId="{81AB7DCB-D474-F843-B804-A1407D92B152}" destId="{23E8A0D7-7864-1A4A-BAFA-6014684D7DDA}" srcOrd="0" destOrd="0" presId="urn:microsoft.com/office/officeart/2008/layout/LinedList"/>
    <dgm:cxn modelId="{C7954EE1-D8DB-BE41-BEF8-5055DA2A7894}" type="presParOf" srcId="{81AB7DCB-D474-F843-B804-A1407D92B152}" destId="{F98149E7-04D9-4F44-B03B-33F9F034AB6D}"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479083-C18C-7843-892D-C44706DFF1AB}">
      <dsp:nvSpPr>
        <dsp:cNvPr id="0" name=""/>
        <dsp:cNvSpPr/>
      </dsp:nvSpPr>
      <dsp:spPr>
        <a:xfrm>
          <a:off x="0" y="2360"/>
          <a:ext cx="11018837"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1D65F0-43F6-0641-BD6C-03661F091AE2}">
      <dsp:nvSpPr>
        <dsp:cNvPr id="0" name=""/>
        <dsp:cNvSpPr/>
      </dsp:nvSpPr>
      <dsp:spPr>
        <a:xfrm>
          <a:off x="0" y="2360"/>
          <a:ext cx="11018837" cy="16097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kern="1200" baseline="0"/>
            <a:t>Allows automation of scale up and down of compute resources based on activity</a:t>
          </a:r>
          <a:endParaRPr lang="en-US" sz="4200" kern="1200"/>
        </a:p>
      </dsp:txBody>
      <dsp:txXfrm>
        <a:off x="0" y="2360"/>
        <a:ext cx="11018837" cy="1609739"/>
      </dsp:txXfrm>
    </dsp:sp>
    <dsp:sp modelId="{E67211B7-4552-3E44-9512-DE2D44915D95}">
      <dsp:nvSpPr>
        <dsp:cNvPr id="0" name=""/>
        <dsp:cNvSpPr/>
      </dsp:nvSpPr>
      <dsp:spPr>
        <a:xfrm>
          <a:off x="0" y="1612099"/>
          <a:ext cx="11018837"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7FBD0A-3F23-EC49-BBF3-7A5BF3C6E6D1}">
      <dsp:nvSpPr>
        <dsp:cNvPr id="0" name=""/>
        <dsp:cNvSpPr/>
      </dsp:nvSpPr>
      <dsp:spPr>
        <a:xfrm>
          <a:off x="0" y="1612099"/>
          <a:ext cx="11018837" cy="16097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kern="1200" baseline="0"/>
            <a:t>You specify the minimum and maximum number of nodes</a:t>
          </a:r>
          <a:endParaRPr lang="en-US" sz="4200" kern="1200"/>
        </a:p>
      </dsp:txBody>
      <dsp:txXfrm>
        <a:off x="0" y="1612099"/>
        <a:ext cx="11018837" cy="1609739"/>
      </dsp:txXfrm>
    </dsp:sp>
    <dsp:sp modelId="{29DBE30C-B911-2F45-AF48-5060ADA4351F}">
      <dsp:nvSpPr>
        <dsp:cNvPr id="0" name=""/>
        <dsp:cNvSpPr/>
      </dsp:nvSpPr>
      <dsp:spPr>
        <a:xfrm>
          <a:off x="0" y="3221838"/>
          <a:ext cx="11018837"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E8A0D7-7864-1A4A-BAFA-6014684D7DDA}">
      <dsp:nvSpPr>
        <dsp:cNvPr id="0" name=""/>
        <dsp:cNvSpPr/>
      </dsp:nvSpPr>
      <dsp:spPr>
        <a:xfrm>
          <a:off x="0" y="3221838"/>
          <a:ext cx="11018837" cy="16097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kern="1200" baseline="0"/>
            <a:t>You can change these settings, but you may need restart your instance</a:t>
          </a:r>
          <a:endParaRPr lang="en-US" sz="4200" kern="1200"/>
        </a:p>
      </dsp:txBody>
      <dsp:txXfrm>
        <a:off x="0" y="3221838"/>
        <a:ext cx="11018837" cy="160973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354273-E04F-4A6B-AB46-301CAB090479}" type="datetimeFigureOut">
              <a:rPr lang="en-US" smtClean="0"/>
              <a:t>9/21/2023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7A4B63-AD09-44DE-BEEC-F379281B23CC}" type="slidenum">
              <a:rPr lang="en-US" smtClean="0"/>
              <a:t>‹#›</a:t>
            </a:fld>
            <a:endParaRPr lang="en-US"/>
          </a:p>
        </p:txBody>
      </p:sp>
    </p:spTree>
    <p:extLst>
      <p:ext uri="{BB962C8B-B14F-4D97-AF65-F5344CB8AC3E}">
        <p14:creationId xmlns:p14="http://schemas.microsoft.com/office/powerpoint/2010/main" val="4146384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learn.microsoft.com/en-us/fabric/data-engineering/spark-compute#starter-pool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Apache Spark is a distributed data processing framework that enables large-scale data analytics by coordinating work across multiple processing nodes in a cluster. Put more simply, Spark uses a "divide and conquer" approach to processing large volumes of data quickly by distributing the work across multiple computers. The process of distributing tasks and collating results is handled for you by Spark. You submit a data processing job in the form of some code that initiates a </a:t>
            </a:r>
            <a:r>
              <a:rPr lang="en-US" b="0" i="1" dirty="0">
                <a:solidFill>
                  <a:srgbClr val="E6E6E6"/>
                </a:solidFill>
                <a:effectLst/>
                <a:latin typeface="Segoe UI" panose="020B0502040204020203" pitchFamily="34" charset="0"/>
              </a:rPr>
              <a:t>driver</a:t>
            </a:r>
            <a:r>
              <a:rPr lang="en-US" b="0" i="0" dirty="0">
                <a:solidFill>
                  <a:srgbClr val="E6E6E6"/>
                </a:solidFill>
                <a:effectLst/>
                <a:latin typeface="Segoe UI" panose="020B0502040204020203" pitchFamily="34" charset="0"/>
              </a:rPr>
              <a:t> program, which uses a cluster management object called the </a:t>
            </a:r>
            <a:r>
              <a:rPr lang="en-US" b="0" i="1" dirty="0" err="1">
                <a:solidFill>
                  <a:srgbClr val="E6E6E6"/>
                </a:solidFill>
                <a:effectLst/>
                <a:latin typeface="Segoe UI" panose="020B0502040204020203" pitchFamily="34" charset="0"/>
              </a:rPr>
              <a:t>SparkContext</a:t>
            </a:r>
            <a:r>
              <a:rPr lang="en-US" b="0" i="0" dirty="0">
                <a:solidFill>
                  <a:srgbClr val="E6E6E6"/>
                </a:solidFill>
                <a:effectLst/>
                <a:latin typeface="Segoe UI" panose="020B0502040204020203" pitchFamily="34" charset="0"/>
              </a:rPr>
              <a:t> to manage the distribution of processing in the Spark cluster. In most cases, these details are abstracted - you just need to write the code required to perform the data operations you need.</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An Apache Spark pool instance consists of one head node and worker nodes, could start a minimum of one node in a Spark instance. The head node runs extra management services such as Livy, Yarn Resource Manager, Zookeeper, and the Spark driver. All nodes run services such as Node Agent and Yarn Node Manager. All worker nodes run the Spark Executor service.</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Spark can run code written in a wide range of languages, including Java, Scala (a Java-based scripting language), Spark R, Spark SQL, and </a:t>
            </a:r>
            <a:r>
              <a:rPr lang="en-US" b="0" i="0" dirty="0" err="1">
                <a:solidFill>
                  <a:srgbClr val="E6E6E6"/>
                </a:solidFill>
                <a:effectLst/>
                <a:latin typeface="Segoe UI" panose="020B0502040204020203" pitchFamily="34" charset="0"/>
              </a:rPr>
              <a:t>PySpark</a:t>
            </a:r>
            <a:r>
              <a:rPr lang="en-US" b="0" i="0" dirty="0">
                <a:solidFill>
                  <a:srgbClr val="E6E6E6"/>
                </a:solidFill>
                <a:effectLst/>
                <a:latin typeface="Segoe UI" panose="020B0502040204020203" pitchFamily="34" charset="0"/>
              </a:rPr>
              <a:t> (a Spark-specific variant of Python). Most data engineering and analytics workloads are accomplished using a combination of </a:t>
            </a:r>
            <a:r>
              <a:rPr lang="en-US" b="0" i="0" dirty="0" err="1">
                <a:solidFill>
                  <a:srgbClr val="E6E6E6"/>
                </a:solidFill>
                <a:effectLst/>
                <a:latin typeface="Segoe UI" panose="020B0502040204020203" pitchFamily="34" charset="0"/>
              </a:rPr>
              <a:t>PySpark</a:t>
            </a:r>
            <a:r>
              <a:rPr lang="en-US" b="0" i="0" dirty="0">
                <a:solidFill>
                  <a:srgbClr val="E6E6E6"/>
                </a:solidFill>
                <a:effectLst/>
                <a:latin typeface="Segoe UI" panose="020B0502040204020203" pitchFamily="34" charset="0"/>
              </a:rPr>
              <a:t> and Spark SQL.</a:t>
            </a:r>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2</a:t>
            </a:fld>
            <a:endParaRPr lang="en-US"/>
          </a:p>
        </p:txBody>
      </p:sp>
    </p:spTree>
    <p:extLst>
      <p:ext uri="{BB962C8B-B14F-4D97-AF65-F5344CB8AC3E}">
        <p14:creationId xmlns:p14="http://schemas.microsoft.com/office/powerpoint/2010/main" val="17837134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When you want to use Spark to explore and analyze data interactively, use a notebook. Notebooks enable you to combine text, images, and code written in multiple languages to create an interactive artifact that you can share with others and collaborate.</a:t>
            </a:r>
            <a:endParaRPr lang="en-US" dirty="0"/>
          </a:p>
          <a:p>
            <a:endParaRPr lang="en-US" dirty="0"/>
          </a:p>
          <a:p>
            <a:r>
              <a:rPr lang="en-US" b="0" i="0" dirty="0">
                <a:solidFill>
                  <a:srgbClr val="E6E6E6"/>
                </a:solidFill>
                <a:effectLst/>
                <a:latin typeface="Segoe UI" panose="020B0502040204020203" pitchFamily="34" charset="0"/>
              </a:rPr>
              <a:t>Notebooks consist of one or more </a:t>
            </a:r>
            <a:r>
              <a:rPr lang="en-US" b="0" i="1" dirty="0">
                <a:solidFill>
                  <a:srgbClr val="E6E6E6"/>
                </a:solidFill>
                <a:effectLst/>
                <a:latin typeface="Segoe UI" panose="020B0502040204020203" pitchFamily="34" charset="0"/>
              </a:rPr>
              <a:t>cells</a:t>
            </a:r>
            <a:r>
              <a:rPr lang="en-US" b="0" i="0" dirty="0">
                <a:solidFill>
                  <a:srgbClr val="E6E6E6"/>
                </a:solidFill>
                <a:effectLst/>
                <a:latin typeface="Segoe UI" panose="020B0502040204020203" pitchFamily="34" charset="0"/>
              </a:rPr>
              <a:t>, each of which can contain markdown-formatted content or executable code. You can run the code interactively in the notebook and see the results immediately.</a:t>
            </a:r>
          </a:p>
          <a:p>
            <a:endParaRPr lang="en-US" b="0" i="0" dirty="0">
              <a:solidFill>
                <a:srgbClr val="E6E6E6"/>
              </a:solidFill>
              <a:effectLst/>
              <a:latin typeface="Segoe UI" panose="020B0502040204020203" pitchFamily="34" charset="0"/>
            </a:endParaRPr>
          </a:p>
          <a:p>
            <a:endParaRPr lang="en-US" dirty="0"/>
          </a:p>
          <a:p>
            <a:r>
              <a:rPr lang="en-US" dirty="0"/>
              <a:t>The </a:t>
            </a:r>
            <a:r>
              <a:rPr lang="en-US" dirty="0" err="1"/>
              <a:t>Dataframe</a:t>
            </a:r>
            <a:r>
              <a:rPr lang="en-US" dirty="0"/>
              <a:t> API is part of a Spark library named Spark SQL, which enables data analysts to use SQL expressions to query and manipulate data.</a:t>
            </a:r>
          </a:p>
          <a:p>
            <a:r>
              <a:rPr lang="en-US" b="1" dirty="0"/>
              <a:t>Creating database objects in the Spark catalog</a:t>
            </a:r>
          </a:p>
          <a:p>
            <a:r>
              <a:rPr lang="en-US" dirty="0"/>
              <a:t>The Spark catalog is a </a:t>
            </a:r>
            <a:r>
              <a:rPr lang="en-US" dirty="0" err="1"/>
              <a:t>metastore</a:t>
            </a:r>
            <a:r>
              <a:rPr lang="en-US" dirty="0"/>
              <a:t> for relational data objects such as views and tables. The Spark runtime can use the catalog to seamlessly integrate code written in any Spark-supported language with SQL expressions that may be more natural to some data analysts or developers.</a:t>
            </a:r>
          </a:p>
          <a:p>
            <a:endParaRPr lang="en-US" dirty="0"/>
          </a:p>
          <a:p>
            <a:r>
              <a:rPr lang="en-US" dirty="0"/>
              <a:t>One of the most intuitive ways to analyze the results of data queries is to visualize them as charts. Notebooks in Microsoft Fabric provide some basic charting capabilities in the user interface, and when that functionality doesn't provide what you need, you can use one of the many Python graphics libraries to create and display data visualizations in the notebook.</a:t>
            </a:r>
          </a:p>
          <a:p>
            <a:r>
              <a:rPr lang="en-US" b="1" dirty="0"/>
              <a:t>Using built-in notebook charts</a:t>
            </a:r>
          </a:p>
          <a:p>
            <a:r>
              <a:rPr lang="en-US" dirty="0"/>
              <a:t>When you display a </a:t>
            </a:r>
            <a:r>
              <a:rPr lang="en-US" dirty="0" err="1"/>
              <a:t>dataframe</a:t>
            </a:r>
            <a:r>
              <a:rPr lang="en-US" dirty="0"/>
              <a:t> or run a SQL query in a Spark notebook, the results are displayed under the code cell. By default, results are rendered as a table, but you can also change the results view to a chart and use the chart properties to customize how the chart visualizes the data, as shown here:</a:t>
            </a:r>
          </a:p>
          <a:p>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11</a:t>
            </a:fld>
            <a:endParaRPr lang="en-US"/>
          </a:p>
        </p:txBody>
      </p:sp>
    </p:spTree>
    <p:extLst>
      <p:ext uri="{BB962C8B-B14F-4D97-AF65-F5344CB8AC3E}">
        <p14:creationId xmlns:p14="http://schemas.microsoft.com/office/powerpoint/2010/main" val="3497290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Natively, Spark uses a data structure called a </a:t>
            </a:r>
            <a:r>
              <a:rPr lang="en-US" b="0" i="1" dirty="0">
                <a:solidFill>
                  <a:srgbClr val="E6E6E6"/>
                </a:solidFill>
                <a:effectLst/>
                <a:latin typeface="Segoe UI" panose="020B0502040204020203" pitchFamily="34" charset="0"/>
              </a:rPr>
              <a:t>resilient distributed dataset</a:t>
            </a:r>
            <a:r>
              <a:rPr lang="en-US" b="0" i="0" dirty="0">
                <a:solidFill>
                  <a:srgbClr val="E6E6E6"/>
                </a:solidFill>
                <a:effectLst/>
                <a:latin typeface="Segoe UI" panose="020B0502040204020203" pitchFamily="34" charset="0"/>
              </a:rPr>
              <a:t> (RDD); but while you </a:t>
            </a:r>
            <a:r>
              <a:rPr lang="en-US" b="0" i="1" dirty="0">
                <a:solidFill>
                  <a:srgbClr val="E6E6E6"/>
                </a:solidFill>
                <a:effectLst/>
                <a:latin typeface="Segoe UI" panose="020B0502040204020203" pitchFamily="34" charset="0"/>
              </a:rPr>
              <a:t>can</a:t>
            </a:r>
            <a:r>
              <a:rPr lang="en-US" b="0" i="0" dirty="0">
                <a:solidFill>
                  <a:srgbClr val="E6E6E6"/>
                </a:solidFill>
                <a:effectLst/>
                <a:latin typeface="Segoe UI" panose="020B0502040204020203" pitchFamily="34" charset="0"/>
              </a:rPr>
              <a:t> write code that works directly with RDDs, the most commonly used data structure for working with structured data in Spark is the </a:t>
            </a:r>
            <a:r>
              <a:rPr lang="en-US" b="0" i="1" dirty="0" err="1">
                <a:solidFill>
                  <a:srgbClr val="E6E6E6"/>
                </a:solidFill>
                <a:effectLst/>
                <a:latin typeface="Segoe UI" panose="020B0502040204020203" pitchFamily="34" charset="0"/>
              </a:rPr>
              <a:t>dataframe</a:t>
            </a:r>
            <a:r>
              <a:rPr lang="en-US" b="0" i="0" dirty="0">
                <a:solidFill>
                  <a:srgbClr val="E6E6E6"/>
                </a:solidFill>
                <a:effectLst/>
                <a:latin typeface="Segoe UI" panose="020B0502040204020203" pitchFamily="34" charset="0"/>
              </a:rPr>
              <a:t>, which is provided as part of the </a:t>
            </a:r>
            <a:r>
              <a:rPr lang="en-US" b="0" i="1" dirty="0">
                <a:solidFill>
                  <a:srgbClr val="E6E6E6"/>
                </a:solidFill>
                <a:effectLst/>
                <a:latin typeface="Segoe UI" panose="020B0502040204020203" pitchFamily="34" charset="0"/>
              </a:rPr>
              <a:t>Spark SQL</a:t>
            </a:r>
            <a:r>
              <a:rPr lang="en-US" b="0" i="0" dirty="0">
                <a:solidFill>
                  <a:srgbClr val="E6E6E6"/>
                </a:solidFill>
                <a:effectLst/>
                <a:latin typeface="Segoe UI" panose="020B0502040204020203" pitchFamily="34" charset="0"/>
              </a:rPr>
              <a:t> library. </a:t>
            </a:r>
            <a:r>
              <a:rPr lang="en-US" b="0" i="0" dirty="0" err="1">
                <a:solidFill>
                  <a:srgbClr val="E6E6E6"/>
                </a:solidFill>
                <a:effectLst/>
                <a:latin typeface="Segoe UI" panose="020B0502040204020203" pitchFamily="34" charset="0"/>
              </a:rPr>
              <a:t>Dataframes</a:t>
            </a:r>
            <a:r>
              <a:rPr lang="en-US" b="0" i="0" dirty="0">
                <a:solidFill>
                  <a:srgbClr val="E6E6E6"/>
                </a:solidFill>
                <a:effectLst/>
                <a:latin typeface="Segoe UI" panose="020B0502040204020203" pitchFamily="34" charset="0"/>
              </a:rPr>
              <a:t> in Spark are similar to those in the ubiquitous </a:t>
            </a:r>
            <a:r>
              <a:rPr lang="en-US" b="0" i="1" dirty="0">
                <a:solidFill>
                  <a:srgbClr val="E6E6E6"/>
                </a:solidFill>
                <a:effectLst/>
                <a:latin typeface="Segoe UI" panose="020B0502040204020203" pitchFamily="34" charset="0"/>
              </a:rPr>
              <a:t>Pandas</a:t>
            </a:r>
            <a:r>
              <a:rPr lang="en-US" b="0" i="0" dirty="0">
                <a:solidFill>
                  <a:srgbClr val="E6E6E6"/>
                </a:solidFill>
                <a:effectLst/>
                <a:latin typeface="Segoe UI" panose="020B0502040204020203" pitchFamily="34" charset="0"/>
              </a:rPr>
              <a:t> Python library, but optimized to work in Spark's distributed processing environment.</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The </a:t>
            </a:r>
            <a:r>
              <a:rPr lang="en-US" dirty="0"/>
              <a:t>%%</a:t>
            </a:r>
            <a:r>
              <a:rPr lang="en-US" dirty="0" err="1"/>
              <a:t>pyspark</a:t>
            </a:r>
            <a:r>
              <a:rPr lang="en-US" b="0" i="0" dirty="0">
                <a:solidFill>
                  <a:srgbClr val="E6E6E6"/>
                </a:solidFill>
                <a:effectLst/>
                <a:latin typeface="Segoe UI" panose="020B0502040204020203" pitchFamily="34" charset="0"/>
              </a:rPr>
              <a:t> line at the beginning is called a </a:t>
            </a:r>
            <a:r>
              <a:rPr lang="en-US" b="0" i="1" dirty="0">
                <a:solidFill>
                  <a:srgbClr val="E6E6E6"/>
                </a:solidFill>
                <a:effectLst/>
                <a:latin typeface="Segoe UI" panose="020B0502040204020203" pitchFamily="34" charset="0"/>
              </a:rPr>
              <a:t>magic</a:t>
            </a:r>
            <a:r>
              <a:rPr lang="en-US" b="0" i="0" dirty="0">
                <a:solidFill>
                  <a:srgbClr val="E6E6E6"/>
                </a:solidFill>
                <a:effectLst/>
                <a:latin typeface="Segoe UI" panose="020B0502040204020203" pitchFamily="34" charset="0"/>
              </a:rPr>
              <a:t>, and tells Spark that the language used in this cell is </a:t>
            </a:r>
            <a:r>
              <a:rPr lang="en-US" b="0" i="0" dirty="0" err="1">
                <a:solidFill>
                  <a:srgbClr val="E6E6E6"/>
                </a:solidFill>
                <a:effectLst/>
                <a:latin typeface="Segoe UI" panose="020B0502040204020203" pitchFamily="34" charset="0"/>
              </a:rPr>
              <a:t>PySpark</a:t>
            </a:r>
            <a:r>
              <a:rPr lang="en-US" b="0" i="0" dirty="0">
                <a:solidFill>
                  <a:srgbClr val="E6E6E6"/>
                </a:solidFill>
                <a:effectLst/>
                <a:latin typeface="Segoe UI" panose="020B0502040204020203" pitchFamily="34" charset="0"/>
              </a:rPr>
              <a:t>. You can select the language you want to use as a default in the toolbar of the Notebook interface, and then use a magic to override that choice for a specific cell. </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Spark is able to infer the data type of each column from the data it contains. You can also specify an explicit schema for the data, which is useful when the column names aren't included in the data file.</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You can use the methods of the </a:t>
            </a:r>
            <a:r>
              <a:rPr lang="en-US" b="0" i="0" dirty="0" err="1">
                <a:solidFill>
                  <a:srgbClr val="E6E6E6"/>
                </a:solidFill>
                <a:effectLst/>
                <a:latin typeface="Segoe UI" panose="020B0502040204020203" pitchFamily="34" charset="0"/>
              </a:rPr>
              <a:t>Dataframe</a:t>
            </a:r>
            <a:r>
              <a:rPr lang="en-US" b="0" i="0" dirty="0">
                <a:solidFill>
                  <a:srgbClr val="E6E6E6"/>
                </a:solidFill>
                <a:effectLst/>
                <a:latin typeface="Segoe UI" panose="020B0502040204020203" pitchFamily="34" charset="0"/>
              </a:rPr>
              <a:t> class to filter, sort, group, and otherwise manipulate the data it contains.</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You can "chain" methods together to perform a series of manipulations that results in a transformed </a:t>
            </a:r>
            <a:r>
              <a:rPr lang="en-US" b="0" i="0" dirty="0" err="1">
                <a:solidFill>
                  <a:srgbClr val="E6E6E6"/>
                </a:solidFill>
                <a:effectLst/>
                <a:latin typeface="Segoe UI" panose="020B0502040204020203" pitchFamily="34" charset="0"/>
              </a:rPr>
              <a:t>dataframe</a:t>
            </a:r>
            <a:r>
              <a:rPr lang="en-US" b="0" i="0" dirty="0">
                <a:solidFill>
                  <a:srgbClr val="E6E6E6"/>
                </a:solidFill>
                <a:effectLst/>
                <a:latin typeface="Segoe UI" panose="020B0502040204020203" pitchFamily="34" charset="0"/>
              </a:rPr>
              <a:t>. </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To group and aggregate data, you can use the </a:t>
            </a:r>
            <a:r>
              <a:rPr lang="en-US" b="1" i="0" dirty="0" err="1">
                <a:solidFill>
                  <a:srgbClr val="E6E6E6"/>
                </a:solidFill>
                <a:effectLst/>
                <a:latin typeface="Segoe UI" panose="020B0502040204020203" pitchFamily="34" charset="0"/>
              </a:rPr>
              <a:t>groupBy</a:t>
            </a:r>
            <a:r>
              <a:rPr lang="en-US" b="0" i="0" dirty="0">
                <a:solidFill>
                  <a:srgbClr val="E6E6E6"/>
                </a:solidFill>
                <a:effectLst/>
                <a:latin typeface="Segoe UI" panose="020B0502040204020203" pitchFamily="34" charset="0"/>
              </a:rPr>
              <a:t> method and aggregate functions.</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You'll often want to use Spark to transform raw data and save the results for further analysis or downstream processing.</a:t>
            </a:r>
          </a:p>
          <a:p>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Partitioning is an optimization technique that enables Spark to maximize performance across the worker nodes. More performance gains can be achieved when filtering data in queries by eliminating unnecessary disk IO.</a:t>
            </a:r>
          </a:p>
          <a:p>
            <a:pPr algn="l"/>
            <a:r>
              <a:rPr lang="en-US" b="0" i="0" dirty="0">
                <a:solidFill>
                  <a:srgbClr val="E6E6E6"/>
                </a:solidFill>
                <a:effectLst/>
                <a:latin typeface="Segoe UI" panose="020B0502040204020203" pitchFamily="34" charset="0"/>
              </a:rPr>
              <a:t>To save a </a:t>
            </a:r>
            <a:r>
              <a:rPr lang="en-US" b="0" i="0" dirty="0" err="1">
                <a:solidFill>
                  <a:srgbClr val="E6E6E6"/>
                </a:solidFill>
                <a:effectLst/>
                <a:latin typeface="Segoe UI" panose="020B0502040204020203" pitchFamily="34" charset="0"/>
              </a:rPr>
              <a:t>dataframe</a:t>
            </a:r>
            <a:r>
              <a:rPr lang="en-US" b="0" i="0" dirty="0">
                <a:solidFill>
                  <a:srgbClr val="E6E6E6"/>
                </a:solidFill>
                <a:effectLst/>
                <a:latin typeface="Segoe UI" panose="020B0502040204020203" pitchFamily="34" charset="0"/>
              </a:rPr>
              <a:t> as a partitioned set of files, use the </a:t>
            </a:r>
            <a:r>
              <a:rPr lang="en-US" b="1" i="0" dirty="0" err="1">
                <a:solidFill>
                  <a:srgbClr val="E6E6E6"/>
                </a:solidFill>
                <a:effectLst/>
                <a:latin typeface="Segoe UI" panose="020B0502040204020203" pitchFamily="34" charset="0"/>
              </a:rPr>
              <a:t>partitionBy</a:t>
            </a:r>
            <a:r>
              <a:rPr lang="en-US" b="0" i="0" dirty="0">
                <a:solidFill>
                  <a:srgbClr val="E6E6E6"/>
                </a:solidFill>
                <a:effectLst/>
                <a:latin typeface="Segoe UI" panose="020B0502040204020203" pitchFamily="34" charset="0"/>
              </a:rPr>
              <a:t> method when writing the data. </a:t>
            </a:r>
          </a:p>
          <a:p>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12</a:t>
            </a:fld>
            <a:endParaRPr lang="en-US"/>
          </a:p>
        </p:txBody>
      </p:sp>
    </p:spTree>
    <p:extLst>
      <p:ext uri="{BB962C8B-B14F-4D97-AF65-F5344CB8AC3E}">
        <p14:creationId xmlns:p14="http://schemas.microsoft.com/office/powerpoint/2010/main" val="4045490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The </a:t>
            </a:r>
            <a:r>
              <a:rPr lang="en-US" b="0" i="0" dirty="0" err="1">
                <a:solidFill>
                  <a:srgbClr val="E6E6E6"/>
                </a:solidFill>
                <a:effectLst/>
                <a:latin typeface="Segoe UI" panose="020B0502040204020203" pitchFamily="34" charset="0"/>
              </a:rPr>
              <a:t>Dataframe</a:t>
            </a:r>
            <a:r>
              <a:rPr lang="en-US" b="0" i="0" dirty="0">
                <a:solidFill>
                  <a:srgbClr val="E6E6E6"/>
                </a:solidFill>
                <a:effectLst/>
                <a:latin typeface="Segoe UI" panose="020B0502040204020203" pitchFamily="34" charset="0"/>
              </a:rPr>
              <a:t> API is part of a Spark library named Spark SQL, which enables data analysts to use SQL expressions to query and manipulate data.</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The Spark catalog is a </a:t>
            </a:r>
            <a:r>
              <a:rPr lang="en-US" b="0" i="0" dirty="0" err="1">
                <a:solidFill>
                  <a:srgbClr val="E6E6E6"/>
                </a:solidFill>
                <a:effectLst/>
                <a:latin typeface="Segoe UI" panose="020B0502040204020203" pitchFamily="34" charset="0"/>
              </a:rPr>
              <a:t>metastore</a:t>
            </a:r>
            <a:r>
              <a:rPr lang="en-US" b="0" i="0" dirty="0">
                <a:solidFill>
                  <a:srgbClr val="E6E6E6"/>
                </a:solidFill>
                <a:effectLst/>
                <a:latin typeface="Segoe UI" panose="020B0502040204020203" pitchFamily="34" charset="0"/>
              </a:rPr>
              <a:t> for relational data objects such as views and tables. The Spark runtime can use the catalog to seamlessly integrate code written in any Spark-supported language with SQL expressions that may be more natural to some data analysts or developers.</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A </a:t>
            </a:r>
            <a:r>
              <a:rPr lang="en-US" b="0" i="1" dirty="0">
                <a:solidFill>
                  <a:srgbClr val="E6E6E6"/>
                </a:solidFill>
                <a:effectLst/>
                <a:latin typeface="Segoe UI" panose="020B0502040204020203" pitchFamily="34" charset="0"/>
              </a:rPr>
              <a:t>view</a:t>
            </a:r>
            <a:r>
              <a:rPr lang="en-US" b="0" i="0" dirty="0">
                <a:solidFill>
                  <a:srgbClr val="E6E6E6"/>
                </a:solidFill>
                <a:effectLst/>
                <a:latin typeface="Segoe UI" panose="020B0502040204020203" pitchFamily="34" charset="0"/>
              </a:rPr>
              <a:t> is temporary, meaning that it's automatically deleted at the end of the current session. You can also create </a:t>
            </a:r>
            <a:r>
              <a:rPr lang="en-US" b="0" i="1" dirty="0">
                <a:solidFill>
                  <a:srgbClr val="E6E6E6"/>
                </a:solidFill>
                <a:effectLst/>
                <a:latin typeface="Segoe UI" panose="020B0502040204020203" pitchFamily="34" charset="0"/>
              </a:rPr>
              <a:t>tables</a:t>
            </a:r>
            <a:r>
              <a:rPr lang="en-US" b="0" i="0" dirty="0">
                <a:solidFill>
                  <a:srgbClr val="E6E6E6"/>
                </a:solidFill>
                <a:effectLst/>
                <a:latin typeface="Segoe UI" panose="020B0502040204020203" pitchFamily="34" charset="0"/>
              </a:rPr>
              <a:t> that are persisted in the catalog to define a database that can be queried using Spark SQL.</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Tables are metadata structures that store their underlying data in the storage location associated with the catalog. In Microsoft Fabric, data for </a:t>
            </a:r>
            <a:r>
              <a:rPr lang="en-US" b="0" i="1" dirty="0">
                <a:solidFill>
                  <a:srgbClr val="E6E6E6"/>
                </a:solidFill>
                <a:effectLst/>
                <a:latin typeface="Segoe UI" panose="020B0502040204020203" pitchFamily="34" charset="0"/>
              </a:rPr>
              <a:t>managed</a:t>
            </a:r>
            <a:r>
              <a:rPr lang="en-US" b="0" i="0" dirty="0">
                <a:solidFill>
                  <a:srgbClr val="E6E6E6"/>
                </a:solidFill>
                <a:effectLst/>
                <a:latin typeface="Segoe UI" panose="020B0502040204020203" pitchFamily="34" charset="0"/>
              </a:rPr>
              <a:t> tables is stored in the </a:t>
            </a:r>
            <a:r>
              <a:rPr lang="en-US" b="1" i="0" dirty="0">
                <a:solidFill>
                  <a:srgbClr val="E6E6E6"/>
                </a:solidFill>
                <a:effectLst/>
                <a:latin typeface="Segoe UI" panose="020B0502040204020203" pitchFamily="34" charset="0"/>
              </a:rPr>
              <a:t>Tables</a:t>
            </a:r>
            <a:r>
              <a:rPr lang="en-US" b="0" i="0" dirty="0">
                <a:solidFill>
                  <a:srgbClr val="E6E6E6"/>
                </a:solidFill>
                <a:effectLst/>
                <a:latin typeface="Segoe UI" panose="020B0502040204020203" pitchFamily="34" charset="0"/>
              </a:rPr>
              <a:t> storage location shown in your data lake, and any tables created using Spark are listed there.</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You can create an empty table by using the </a:t>
            </a:r>
            <a:r>
              <a:rPr lang="en-US" dirty="0" err="1"/>
              <a:t>spark.catalog.createTable</a:t>
            </a:r>
            <a:r>
              <a:rPr lang="en-US" b="0" i="0" dirty="0">
                <a:solidFill>
                  <a:srgbClr val="E6E6E6"/>
                </a:solidFill>
                <a:effectLst/>
                <a:latin typeface="Segoe UI" panose="020B0502040204020203" pitchFamily="34" charset="0"/>
              </a:rPr>
              <a:t> method, or you can save a </a:t>
            </a:r>
            <a:r>
              <a:rPr lang="en-US" b="0" i="0" dirty="0" err="1">
                <a:solidFill>
                  <a:srgbClr val="E6E6E6"/>
                </a:solidFill>
                <a:effectLst/>
                <a:latin typeface="Segoe UI" panose="020B0502040204020203" pitchFamily="34" charset="0"/>
              </a:rPr>
              <a:t>dataframe</a:t>
            </a:r>
            <a:r>
              <a:rPr lang="en-US" b="0" i="0" dirty="0">
                <a:solidFill>
                  <a:srgbClr val="E6E6E6"/>
                </a:solidFill>
                <a:effectLst/>
                <a:latin typeface="Segoe UI" panose="020B0502040204020203" pitchFamily="34" charset="0"/>
              </a:rPr>
              <a:t> as a table by using its </a:t>
            </a:r>
            <a:r>
              <a:rPr lang="en-US" dirty="0" err="1"/>
              <a:t>saveAsTable</a:t>
            </a:r>
            <a:r>
              <a:rPr lang="en-US" b="0" i="0" dirty="0">
                <a:solidFill>
                  <a:srgbClr val="E6E6E6"/>
                </a:solidFill>
                <a:effectLst/>
                <a:latin typeface="Segoe UI" panose="020B0502040204020203" pitchFamily="34" charset="0"/>
              </a:rPr>
              <a:t> method. Deleting a managed table also deletes its underlying data.</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Additionally, you can create </a:t>
            </a:r>
            <a:r>
              <a:rPr lang="en-US" b="0" i="1" dirty="0">
                <a:solidFill>
                  <a:srgbClr val="E6E6E6"/>
                </a:solidFill>
                <a:effectLst/>
                <a:latin typeface="Segoe UI" panose="020B0502040204020203" pitchFamily="34" charset="0"/>
              </a:rPr>
              <a:t>external</a:t>
            </a:r>
            <a:r>
              <a:rPr lang="en-US" b="0" i="0" dirty="0">
                <a:solidFill>
                  <a:srgbClr val="E6E6E6"/>
                </a:solidFill>
                <a:effectLst/>
                <a:latin typeface="Segoe UI" panose="020B0502040204020203" pitchFamily="34" charset="0"/>
              </a:rPr>
              <a:t> tables by using the </a:t>
            </a:r>
            <a:r>
              <a:rPr lang="en-US" dirty="0" err="1"/>
              <a:t>spark.catalog.createExternalTable</a:t>
            </a:r>
            <a:r>
              <a:rPr lang="en-US" b="0" i="0" dirty="0">
                <a:solidFill>
                  <a:srgbClr val="E6E6E6"/>
                </a:solidFill>
                <a:effectLst/>
                <a:latin typeface="Segoe UI" panose="020B0502040204020203" pitchFamily="34" charset="0"/>
              </a:rPr>
              <a:t> method. External tables define metadata in the catalog but get their underlying data from an external storage location; typically a folder in the </a:t>
            </a:r>
            <a:r>
              <a:rPr lang="en-US" b="1" i="0" dirty="0">
                <a:solidFill>
                  <a:srgbClr val="E6E6E6"/>
                </a:solidFill>
                <a:effectLst/>
                <a:latin typeface="Segoe UI" panose="020B0502040204020203" pitchFamily="34" charset="0"/>
              </a:rPr>
              <a:t>Files</a:t>
            </a:r>
            <a:r>
              <a:rPr lang="en-US" b="0" i="0" dirty="0">
                <a:solidFill>
                  <a:srgbClr val="E6E6E6"/>
                </a:solidFill>
                <a:effectLst/>
                <a:latin typeface="Segoe UI" panose="020B0502040204020203" pitchFamily="34" charset="0"/>
              </a:rPr>
              <a:t> storage area of a lakehouse. Deleting an external table doesn't delete the underlying data.</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You can use the Spark SQL API in code written in any language to query data in the catalog.</a:t>
            </a:r>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13</a:t>
            </a:fld>
            <a:endParaRPr lang="en-US"/>
          </a:p>
        </p:txBody>
      </p:sp>
    </p:spTree>
    <p:extLst>
      <p:ext uri="{BB962C8B-B14F-4D97-AF65-F5344CB8AC3E}">
        <p14:creationId xmlns:p14="http://schemas.microsoft.com/office/powerpoint/2010/main" val="8187250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B2646-9805-4E6F-8DC9-9E34B0CFAF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630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GB" sz="2800" b="0" i="0" dirty="0">
              <a:solidFill>
                <a:srgbClr val="171717"/>
              </a:solidFill>
              <a:effectLst/>
              <a:latin typeface="Segoe UI" panose="020B0502040204020203" pitchFamily="34" charset="0"/>
            </a:endParaRPr>
          </a:p>
          <a:p>
            <a:pPr algn="l" rtl="0" fontAlgn="base"/>
            <a:r>
              <a:rPr lang="en-GB" sz="2800" b="0" i="0" dirty="0">
                <a:solidFill>
                  <a:srgbClr val="171717"/>
                </a:solidFill>
                <a:effectLst/>
                <a:latin typeface="Segoe UI" panose="020B0502040204020203" pitchFamily="34" charset="0"/>
              </a:rPr>
              <a:t>On top of the distributed execution engine, you can have different functionalities that can interact with the Spark core engine that you will add as required. Examples include Spark SQL for interactive queries, Spark Mlib for machine learning and GraphX for graph computations. This enables you to set up diverse workloads on a single platform. </a:t>
            </a:r>
          </a:p>
          <a:p>
            <a:pPr algn="l" rtl="0" fontAlgn="base"/>
            <a:r>
              <a:rPr lang="en-IE" sz="1800" b="0" i="0" dirty="0">
                <a:solidFill>
                  <a:srgbClr val="444444"/>
                </a:solidFill>
                <a:effectLst/>
                <a:latin typeface="Segoe UI" panose="020B0502040204020203" pitchFamily="34" charset="0"/>
              </a:rPr>
              <a:t>​</a:t>
            </a:r>
          </a:p>
          <a:p>
            <a:pPr algn="l" rtl="0" fontAlgn="base"/>
            <a:endParaRPr lang="en-US" sz="9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405006-39C0-45CB-A090-104C625ABA2D}" type="slidenum">
              <a:rPr kumimoji="0" lang="en-US" sz="1800" b="0" i="0" u="none" strike="noStrike" kern="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596220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The Microsoft Fabric Runtime is an Azure-integrated platform based on Apache Spark that enables the execution and management of data engineering and data science experiences. It combines key components from both internal and open-source sources, providing customers with a comprehensive solution. For simplicity, we refer to the Microsoft Fabric Runtime powered by Apache Spark as Fabric Runtime.</a:t>
            </a:r>
          </a:p>
          <a:p>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Major components of the Fabric Runtime:</a:t>
            </a:r>
          </a:p>
          <a:p>
            <a:pPr algn="l">
              <a:buFont typeface="Arial" panose="020B0604020202020204" pitchFamily="34" charset="0"/>
              <a:buChar char="•"/>
            </a:pPr>
            <a:r>
              <a:rPr lang="en-US" b="1" i="0" dirty="0">
                <a:solidFill>
                  <a:srgbClr val="E6E6E6"/>
                </a:solidFill>
                <a:effectLst/>
                <a:latin typeface="Segoe UI" panose="020B0502040204020203" pitchFamily="34" charset="0"/>
              </a:rPr>
              <a:t>Apache Spark</a:t>
            </a:r>
            <a:r>
              <a:rPr lang="en-US" b="0" i="0" dirty="0">
                <a:solidFill>
                  <a:srgbClr val="E6E6E6"/>
                </a:solidFill>
                <a:effectLst/>
                <a:latin typeface="Segoe UI" panose="020B0502040204020203" pitchFamily="34" charset="0"/>
              </a:rPr>
              <a:t> - a powerful open-source distributed computing library, to enable large-scale data processing and analytics tasks. Apache Spark provides a versatile and high-performance platform for data engineering and data science experiences.</a:t>
            </a:r>
          </a:p>
          <a:p>
            <a:pPr algn="l">
              <a:buFont typeface="Arial" panose="020B0604020202020204" pitchFamily="34" charset="0"/>
              <a:buChar char="•"/>
            </a:pPr>
            <a:r>
              <a:rPr lang="en-US" b="1" i="0" dirty="0">
                <a:solidFill>
                  <a:srgbClr val="E6E6E6"/>
                </a:solidFill>
                <a:effectLst/>
                <a:latin typeface="Segoe UI" panose="020B0502040204020203" pitchFamily="34" charset="0"/>
              </a:rPr>
              <a:t>Delta Lake</a:t>
            </a:r>
            <a:r>
              <a:rPr lang="en-US" b="0" i="0" dirty="0">
                <a:solidFill>
                  <a:srgbClr val="E6E6E6"/>
                </a:solidFill>
                <a:effectLst/>
                <a:latin typeface="Segoe UI" panose="020B0502040204020203" pitchFamily="34" charset="0"/>
              </a:rPr>
              <a:t> - an open-source storage layer that brings ACID transactions and other data reliability features to Apache Spark. Integrated within the Microsoft Fabric Runtime, Delta Lake enhances the data processing capabilities and ensures data consistency across multiple concurrent operations.</a:t>
            </a:r>
          </a:p>
          <a:p>
            <a:pPr algn="l">
              <a:buFont typeface="Arial" panose="020B0604020202020204" pitchFamily="34" charset="0"/>
              <a:buChar char="•"/>
            </a:pPr>
            <a:r>
              <a:rPr lang="en-US" b="1" i="0" dirty="0">
                <a:solidFill>
                  <a:srgbClr val="E6E6E6"/>
                </a:solidFill>
                <a:effectLst/>
                <a:latin typeface="Segoe UI" panose="020B0502040204020203" pitchFamily="34" charset="0"/>
              </a:rPr>
              <a:t>Default-level Packages for Java/Scala, Python, and R</a:t>
            </a:r>
            <a:r>
              <a:rPr lang="en-US" b="0" i="0" dirty="0">
                <a:solidFill>
                  <a:srgbClr val="E6E6E6"/>
                </a:solidFill>
                <a:effectLst/>
                <a:latin typeface="Segoe UI" panose="020B0502040204020203" pitchFamily="34" charset="0"/>
              </a:rPr>
              <a:t> to support diverse programming languages and environments. These packages are automatically installed and configured, allowing developers to apply their preferred programming languages for data processing tasks.</a:t>
            </a:r>
          </a:p>
          <a:p>
            <a:pPr algn="l">
              <a:buFont typeface="Arial" panose="020B0604020202020204" pitchFamily="34" charset="0"/>
              <a:buChar char="•"/>
            </a:pPr>
            <a:r>
              <a:rPr lang="en-US" b="0" i="0" dirty="0">
                <a:solidFill>
                  <a:srgbClr val="E6E6E6"/>
                </a:solidFill>
                <a:effectLst/>
                <a:latin typeface="Segoe UI" panose="020B0502040204020203" pitchFamily="34" charset="0"/>
              </a:rPr>
              <a:t>The Microsoft Fabric Runtime is built upon </a:t>
            </a:r>
            <a:r>
              <a:rPr lang="en-US" b="1" i="0" dirty="0">
                <a:solidFill>
                  <a:srgbClr val="E6E6E6"/>
                </a:solidFill>
                <a:effectLst/>
                <a:latin typeface="Segoe UI" panose="020B0502040204020203" pitchFamily="34" charset="0"/>
              </a:rPr>
              <a:t>a robust open-source operating system (Ubuntu)</a:t>
            </a:r>
            <a:r>
              <a:rPr lang="en-US" b="0" i="0" dirty="0">
                <a:solidFill>
                  <a:srgbClr val="E6E6E6"/>
                </a:solidFill>
                <a:effectLst/>
                <a:latin typeface="Segoe UI" panose="020B0502040204020203" pitchFamily="34" charset="0"/>
              </a:rPr>
              <a:t>, ensuring compatibility with various hardware configurations and system requirements.</a:t>
            </a:r>
          </a:p>
          <a:p>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4</a:t>
            </a:fld>
            <a:endParaRPr lang="en-US"/>
          </a:p>
        </p:txBody>
      </p:sp>
    </p:spTree>
    <p:extLst>
      <p:ext uri="{BB962C8B-B14F-4D97-AF65-F5344CB8AC3E}">
        <p14:creationId xmlns:p14="http://schemas.microsoft.com/office/powerpoint/2010/main" val="1840770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When you create a workspace in Microsoft Fabric, a </a:t>
            </a:r>
            <a:r>
              <a:rPr lang="en-US" b="0" i="0" u="none" strike="noStrike" dirty="0">
                <a:effectLst/>
                <a:latin typeface="Segoe UI" panose="020B0502040204020203" pitchFamily="34" charset="0"/>
                <a:hlinkClick r:id="rId3"/>
              </a:rPr>
              <a:t>starter pool</a:t>
            </a:r>
            <a:r>
              <a:rPr lang="en-US" b="0" i="0" dirty="0">
                <a:solidFill>
                  <a:srgbClr val="E6E6E6"/>
                </a:solidFill>
                <a:effectLst/>
                <a:latin typeface="Segoe UI" panose="020B0502040204020203" pitchFamily="34" charset="0"/>
              </a:rPr>
              <a:t> that is associated with that workspace is automatically created. With the simplified setup in Microsoft Fabric, there's no need to choose the node or machine sizes, as these options are handled for you behind the scenes. This configuration provides a faster (5-10 seconds) Spark session start experience for users to get started and run your Spark jobs in many common scenarios without having to worry about setting up the compute. For advanced scenarios with specific compute requirements, users can create a custom Spark pool and size the nodes based on their performance needs.</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You can use these Spark VCores to create nodes of different sizes for your custom Spark pool, as long as the total number of Spark VCores doesn't exceed 128.</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The size and number of nodes you can have in your custom Spark pool depends on your Microsoft Fabric capacity. </a:t>
            </a:r>
          </a:p>
          <a:p>
            <a:endParaRPr lang="en-US" b="0" i="0" dirty="0">
              <a:solidFill>
                <a:srgbClr val="E6E6E6"/>
              </a:solidFill>
              <a:effectLst/>
              <a:latin typeface="Segoe UI" panose="020B0502040204020203" pitchFamily="34" charset="0"/>
            </a:endParaRPr>
          </a:p>
          <a:p>
            <a:endParaRPr lang="en-US" dirty="0"/>
          </a:p>
          <a:p>
            <a:pPr algn="l"/>
            <a:r>
              <a:rPr lang="en-US" b="0" i="0" dirty="0">
                <a:solidFill>
                  <a:srgbClr val="E6E6E6"/>
                </a:solidFill>
                <a:effectLst/>
                <a:latin typeface="Segoe UI" panose="020B0502040204020203" pitchFamily="34" charset="0"/>
              </a:rPr>
              <a:t>The Spark open source ecosystem includes a wide selection of code libraries for common (and sometimes very specialized) tasks. Since a great deal of Spark processing is performed using </a:t>
            </a:r>
            <a:r>
              <a:rPr lang="en-US" b="0" i="0" dirty="0" err="1">
                <a:solidFill>
                  <a:srgbClr val="E6E6E6"/>
                </a:solidFill>
                <a:effectLst/>
                <a:latin typeface="Segoe UI" panose="020B0502040204020203" pitchFamily="34" charset="0"/>
              </a:rPr>
              <a:t>PySpark</a:t>
            </a:r>
            <a:r>
              <a:rPr lang="en-US" b="0" i="0" dirty="0">
                <a:solidFill>
                  <a:srgbClr val="E6E6E6"/>
                </a:solidFill>
                <a:effectLst/>
                <a:latin typeface="Segoe UI" panose="020B0502040204020203" pitchFamily="34" charset="0"/>
              </a:rPr>
              <a:t>, the huge range of Python libraries ensures that whatever the task you need to perform, there's probably a library to help.</a:t>
            </a:r>
          </a:p>
          <a:p>
            <a:pPr algn="l"/>
            <a:r>
              <a:rPr lang="en-US" b="0" i="0" dirty="0">
                <a:solidFill>
                  <a:srgbClr val="E6E6E6"/>
                </a:solidFill>
                <a:effectLst/>
                <a:latin typeface="Segoe UI" panose="020B0502040204020203" pitchFamily="34" charset="0"/>
              </a:rPr>
              <a:t>By default, Spark clusters in Microsoft Fabric include many of the most commonly used libraries, but if you need to install other libraries, you can do so on the </a:t>
            </a:r>
            <a:r>
              <a:rPr lang="en-US" b="1" i="0" dirty="0">
                <a:solidFill>
                  <a:srgbClr val="E6E6E6"/>
                </a:solidFill>
                <a:effectLst/>
                <a:latin typeface="Segoe UI" panose="020B0502040204020203" pitchFamily="34" charset="0"/>
              </a:rPr>
              <a:t>Library management</a:t>
            </a:r>
            <a:r>
              <a:rPr lang="en-US" b="0" i="0" dirty="0">
                <a:solidFill>
                  <a:srgbClr val="E6E6E6"/>
                </a:solidFill>
                <a:effectLst/>
                <a:latin typeface="Segoe UI" panose="020B0502040204020203" pitchFamily="34" charset="0"/>
              </a:rPr>
              <a:t> page in the workspace settings.</a:t>
            </a:r>
          </a:p>
          <a:p>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5</a:t>
            </a:fld>
            <a:endParaRPr lang="en-US"/>
          </a:p>
        </p:txBody>
      </p:sp>
    </p:spTree>
    <p:extLst>
      <p:ext uri="{BB962C8B-B14F-4D97-AF65-F5344CB8AC3E}">
        <p14:creationId xmlns:p14="http://schemas.microsoft.com/office/powerpoint/2010/main" val="3865443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Starter pools are a fast and easy way to use Spark on the Microsoft Fabric platform within seconds. You can use Spark sessions right away, instead of waiting for Spark to set up the nodes for you, which helps you do more with data and get insights quicker.</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Starter pools have Spark clusters that are always on and ready for your requests. They use medium nodes that dynamically scale up based on your Spark job needs.</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When starter pools, do not meet your needs, you can create custom pools. </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With Custom Pools, users specify the minimum and maximum nodes for autoscaling. Based on those values, the system dynamically acquires and retires nodes as the job's compute requirements change, which results in efficient scaling and improved performance. Furthermore, the dynamic allocation of executors in Spark pools alleviates the need for manual executor configuration. Instead, the system adjusts the number of executors depending on the data volume and job-level compute needs. This process enables you to focus on your workloads without worrying about performance optimization and resource management.</a:t>
            </a:r>
          </a:p>
          <a:p>
            <a:endParaRPr lang="en-US" b="0" i="0" dirty="0">
              <a:solidFill>
                <a:srgbClr val="E6E6E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6E6E6"/>
                </a:solidFill>
                <a:effectLst/>
                <a:latin typeface="Segoe UI" panose="020B0502040204020203" pitchFamily="34" charset="0"/>
              </a:rPr>
              <a:t>These custom pools have a default </a:t>
            </a:r>
            <a:r>
              <a:rPr lang="en-US" b="0" i="0" dirty="0" err="1">
                <a:solidFill>
                  <a:srgbClr val="E6E6E6"/>
                </a:solidFill>
                <a:effectLst/>
                <a:latin typeface="Segoe UI" panose="020B0502040204020203" pitchFamily="34" charset="0"/>
              </a:rPr>
              <a:t>autopause</a:t>
            </a:r>
            <a:r>
              <a:rPr lang="en-US" b="0" i="0" dirty="0">
                <a:solidFill>
                  <a:srgbClr val="E6E6E6"/>
                </a:solidFill>
                <a:effectLst/>
                <a:latin typeface="Segoe UI" panose="020B0502040204020203" pitchFamily="34" charset="0"/>
              </a:rPr>
              <a:t> duration of 2 minutes. Once the </a:t>
            </a:r>
            <a:r>
              <a:rPr lang="en-US" b="0" i="0" dirty="0" err="1">
                <a:solidFill>
                  <a:srgbClr val="E6E6E6"/>
                </a:solidFill>
                <a:effectLst/>
                <a:latin typeface="Segoe UI" panose="020B0502040204020203" pitchFamily="34" charset="0"/>
              </a:rPr>
              <a:t>autopause</a:t>
            </a:r>
            <a:r>
              <a:rPr lang="en-US" b="0" i="0" dirty="0">
                <a:solidFill>
                  <a:srgbClr val="E6E6E6"/>
                </a:solidFill>
                <a:effectLst/>
                <a:latin typeface="Segoe UI" panose="020B0502040204020203" pitchFamily="34" charset="0"/>
              </a:rPr>
              <a:t> duration is reached, the session expires and the clusters are unallocated. You're charged based on the number of nodes and the duration for which the custom Spark pools are used.</a:t>
            </a:r>
          </a:p>
          <a:p>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297A4B63-AD09-44DE-BEEC-F379281B23CC}" type="slidenum">
              <a:rPr lang="en-US" smtClean="0"/>
              <a:t>6</a:t>
            </a:fld>
            <a:endParaRPr lang="en-US"/>
          </a:p>
        </p:txBody>
      </p:sp>
    </p:spTree>
    <p:extLst>
      <p:ext uri="{BB962C8B-B14F-4D97-AF65-F5344CB8AC3E}">
        <p14:creationId xmlns:p14="http://schemas.microsoft.com/office/powerpoint/2010/main" val="15764533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A Spark pool can be defined with node sizes that range from a small compute node (with 4 vCore and 32 GB of memory) to a large compute node (with 64 vCore and 512 GB of memory per node). Node sizes can be altered after pool creation, although the active session would have to be restarted.</a:t>
            </a:r>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7</a:t>
            </a:fld>
            <a:endParaRPr lang="en-US"/>
          </a:p>
        </p:txBody>
      </p:sp>
    </p:spTree>
    <p:extLst>
      <p:ext uri="{BB962C8B-B14F-4D97-AF65-F5344CB8AC3E}">
        <p14:creationId xmlns:p14="http://schemas.microsoft.com/office/powerpoint/2010/main" val="4165200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Autoscale</a:t>
            </a:r>
          </a:p>
          <a:p>
            <a:r>
              <a:rPr lang="en-US" dirty="0"/>
              <a:t>Autoscale for Apache Spark pools allows automatic scale up and down of compute resources based on the amount of activity. When the autoscale feature is enabled, you set the minimum, and maximum number of nodes to scale. When the autoscale feature is disabled, the number of nodes set remains fixed. This setting can be altered after pool creation, although the instance may need to be restarted.</a:t>
            </a:r>
          </a:p>
          <a:p>
            <a:r>
              <a:rPr lang="en-US" b="1" dirty="0"/>
              <a:t>Dynamic allocation</a:t>
            </a:r>
          </a:p>
          <a:p>
            <a:r>
              <a:rPr lang="en-US" dirty="0"/>
              <a:t>Dynamic allocation allows the Spark application to request more executors if the tasks exceed the load that current executors can bear. It also releases the executors when the jobs are completed and if the Spark application is moving to idle state. Enterprise users often find it hard to tune the executor configurations because they're vastly different across different stages of a Spark Job execution process. These configurations are also dependent on the volume of data processed, which changes from time to time. Users can enable dynamic allocation of executors option as part of the pool configuration, which would enable automatic allocation of executors to the Spark application based on the nodes available in the Spark pool.</a:t>
            </a:r>
          </a:p>
          <a:p>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8</a:t>
            </a:fld>
            <a:endParaRPr lang="en-US"/>
          </a:p>
        </p:txBody>
      </p:sp>
    </p:spTree>
    <p:extLst>
      <p:ext uri="{BB962C8B-B14F-4D97-AF65-F5344CB8AC3E}">
        <p14:creationId xmlns:p14="http://schemas.microsoft.com/office/powerpoint/2010/main" val="4195533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Spark pool is a way of telling Spark what kind of resources you need for your data analysis tasks. You can give your Spark pool a name, and choose how many and how large the nodes (the machines that do the work) are. You can also tell Spark how to adjust the number of nodes depending on how much work you have. Creating a Spark pool is free; you only pay when you run a Spark job on the pool, and then Spark sets up the nodes for you.</a:t>
            </a:r>
          </a:p>
          <a:p>
            <a:endParaRPr lang="en-US" dirty="0"/>
          </a:p>
          <a:p>
            <a:r>
              <a:rPr lang="en-US" dirty="0"/>
              <a:t>If you don't use your Spark pool for 2 minutes after your session expires, your spark pool will be deallocated. This default session expiration time period is set to 20 minutes, and you can change it if you want. If you're a workspace admin, you can also create custom Spark pools for your workspace, and make them the default option for other users. This way, you can save time and avoid setting up a new Spark pool every time you run a notebook or a Spark job. Custom Spark pools take about three minutes to start, because Spark has to get the nodes from Azure.</a:t>
            </a:r>
          </a:p>
          <a:p>
            <a:endParaRPr lang="en-US" dirty="0"/>
          </a:p>
          <a:p>
            <a:r>
              <a:rPr lang="en-US" dirty="0"/>
              <a:t>You can even create Single Node Spark Pools, by setting the min number of nodes to 1, in which case the driver and executor would run in a single node which comes with restorable HA and is suited for small workloads.</a:t>
            </a:r>
          </a:p>
          <a:p>
            <a:r>
              <a:rPr lang="en-US" dirty="0"/>
              <a:t>The size and number of nodes you can have in your custom Spark pool depends on your Microsoft Fabric capacity. Capacity is a measure of how much computing power you can use in Azure. One way to think of it is that two Spark VCores (a unit of computing power for Spark) equals one capacity unit. For example, a Fabric capacity SKU F64 has 64 capacity units, which is equivalent to 128 Spark VCores. You can use these Spark VCores to create nodes of different sizes for your custom Spark pool, as long as the total number of Spark VCores doesn't exceed 128.</a:t>
            </a:r>
          </a:p>
          <a:p>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9</a:t>
            </a:fld>
            <a:endParaRPr lang="en-US"/>
          </a:p>
        </p:txBody>
      </p:sp>
    </p:spTree>
    <p:extLst>
      <p:ext uri="{BB962C8B-B14F-4D97-AF65-F5344CB8AC3E}">
        <p14:creationId xmlns:p14="http://schemas.microsoft.com/office/powerpoint/2010/main" val="20834217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Notebooks</a:t>
            </a:r>
          </a:p>
          <a:p>
            <a:r>
              <a:rPr lang="en-US" dirty="0"/>
              <a:t>When you want to use Spark to explore and analyze data interactively, use a notebook. Notebooks enable you to combine text, images, and code written in multiple languages to create an interactive artifact that you can share with others and collaborate.</a:t>
            </a:r>
          </a:p>
          <a:p>
            <a:endParaRPr lang="en-US" dirty="0"/>
          </a:p>
          <a:p>
            <a:endParaRPr lang="en-US" dirty="0"/>
          </a:p>
          <a:p>
            <a:r>
              <a:rPr lang="en-US" dirty="0"/>
              <a:t>Notebooks consist of one or more </a:t>
            </a:r>
            <a:r>
              <a:rPr lang="en-US" i="1" dirty="0"/>
              <a:t>cells</a:t>
            </a:r>
            <a:r>
              <a:rPr lang="en-US" dirty="0"/>
              <a:t>, each of which can contain markdown-formatted content or executable code. You can run the code interactively in the notebook and see the results immediately.</a:t>
            </a:r>
          </a:p>
          <a:p>
            <a:r>
              <a:rPr lang="en-US" b="1" dirty="0"/>
              <a:t>Spark job definition</a:t>
            </a:r>
          </a:p>
          <a:p>
            <a:r>
              <a:rPr lang="en-US" dirty="0"/>
              <a:t>If you want to use Spark to ingest and transform data as part of an automated process, you can define a Spark job to run a script on-demand or based on a schedule.</a:t>
            </a:r>
          </a:p>
          <a:p>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10</a:t>
            </a:fld>
            <a:endParaRPr lang="en-US"/>
          </a:p>
        </p:txBody>
      </p:sp>
    </p:spTree>
    <p:extLst>
      <p:ext uri="{BB962C8B-B14F-4D97-AF65-F5344CB8AC3E}">
        <p14:creationId xmlns:p14="http://schemas.microsoft.com/office/powerpoint/2010/main" val="7975000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502212"/>
            <a:ext cx="4167887" cy="2031325"/>
          </a:xfrm>
        </p:spPr>
        <p:txBody>
          <a:bodyPr anchor="b" anchorCtr="0">
            <a:spAutoFit/>
          </a:bodyPr>
          <a:lstStyle>
            <a:lvl1pPr>
              <a:defRPr sz="4400"/>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469990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46074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53417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79701"/>
            <a:ext cx="9144000" cy="498598"/>
          </a:xfrm>
          <a:noFill/>
        </p:spPr>
        <p:txBody>
          <a:bodyPr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497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534394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0135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946429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8458249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4118801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BCAC9-E25C-4A29-A7D2-82C7DE406CE6}"/>
              </a:ext>
            </a:extLst>
          </p:cNvPr>
          <p:cNvSpPr>
            <a:spLocks noGrp="1"/>
          </p:cNvSpPr>
          <p:nvPr userDrawn="1">
            <p:ph type="title"/>
          </p:nvPr>
        </p:nvSpPr>
        <p:spPr/>
        <p:txBody>
          <a:bodyPr/>
          <a:lstStyle/>
          <a:p>
            <a:r>
              <a:rPr lang="en-US"/>
              <a:t>Click to edit Master title style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552525" y="6444913"/>
            <a:ext cx="209939" cy="60464"/>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7999371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pic>
        <p:nvPicPr>
          <p:cNvPr id="5" name="Picture 4" descr="Microsoft Azure logo">
            <a:extLst>
              <a:ext uri="{FF2B5EF4-FFF2-40B4-BE49-F238E27FC236}">
                <a16:creationId xmlns:a16="http://schemas.microsoft.com/office/drawing/2014/main" id="{477BD162-8300-4F28-8023-6DD1BF73E8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4201" y="578571"/>
            <a:ext cx="1892300" cy="269574"/>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
        <p:nvSpPr>
          <p:cNvPr id="4" name="Text Placeholder 10">
            <a:extLst>
              <a:ext uri="{FF2B5EF4-FFF2-40B4-BE49-F238E27FC236}">
                <a16:creationId xmlns:a16="http://schemas.microsoft.com/office/drawing/2014/main" id="{E7F188F7-5D69-4A37-B62E-1322D2E033E4}"/>
              </a:ext>
            </a:extLst>
          </p:cNvPr>
          <p:cNvSpPr>
            <a:spLocks noGrp="1"/>
          </p:cNvSpPr>
          <p:nvPr>
            <p:ph type="body" sz="quarter" idx="15" hasCustomPrompt="1"/>
          </p:nvPr>
        </p:nvSpPr>
        <p:spPr>
          <a:xfrm>
            <a:off x="584200" y="4426314"/>
            <a:ext cx="4945744" cy="553998"/>
          </a:xfrm>
          <a:prstGeom prst="rect">
            <a:avLst/>
          </a:prstGeom>
        </p:spPr>
        <p:txBody>
          <a:bodyPr/>
          <a:lstStyle>
            <a:lvl1pPr marL="0" indent="0" algn="l">
              <a:buNone/>
              <a:defRPr sz="1800">
                <a:solidFill>
                  <a:schemeClr val="tx1"/>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1099815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856668"/>
            <a:ext cx="9144000" cy="677108"/>
          </a:xfrm>
          <a:noFill/>
        </p:spPr>
        <p:txBody>
          <a:bodyPr lIns="0" tIns="0" rIns="0" bIns="0" anchor="b" anchorCtr="0">
            <a:spAutoFit/>
          </a:bodyPr>
          <a:lstStyle>
            <a:lvl1pPr>
              <a:defRPr sz="44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0463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B02BF2A-7BE7-4F1F-819E-97933FE2DD80}"/>
              </a:ext>
              <a:ext uri="{C183D7F6-B498-43B3-948B-1728B52AA6E4}">
                <adec:decorative xmlns:adec="http://schemas.microsoft.com/office/drawing/2017/decorative" val="1"/>
              </a:ext>
            </a:extLst>
          </p:cNvPr>
          <p:cNvGrpSpPr/>
          <p:nvPr userDrawn="1"/>
        </p:nvGrpSpPr>
        <p:grpSpPr>
          <a:xfrm>
            <a:off x="-1" y="0"/>
            <a:ext cx="12190271" cy="5483600"/>
            <a:chOff x="-1" y="0"/>
            <a:chExt cx="12434711" cy="5592764"/>
          </a:xfrm>
        </p:grpSpPr>
        <p:pic>
          <p:nvPicPr>
            <p:cNvPr id="8" name="Picture 7" descr="A nurse writing&#10;">
              <a:extLst>
                <a:ext uri="{FF2B5EF4-FFF2-40B4-BE49-F238E27FC236}">
                  <a16:creationId xmlns:a16="http://schemas.microsoft.com/office/drawing/2014/main" id="{5CB044E4-A9A6-4A1B-A5D4-607833EBE33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434710" cy="5592763"/>
            </a:xfrm>
            <a:custGeom>
              <a:avLst/>
              <a:gdLst>
                <a:gd name="connsiteX0" fmla="*/ 0 w 12434710"/>
                <a:gd name="connsiteY0" fmla="*/ 0 h 5592763"/>
                <a:gd name="connsiteX1" fmla="*/ 12434710 w 12434710"/>
                <a:gd name="connsiteY1" fmla="*/ 0 h 5592763"/>
                <a:gd name="connsiteX2" fmla="*/ 12434710 w 12434710"/>
                <a:gd name="connsiteY2" fmla="*/ 5592763 h 5592763"/>
                <a:gd name="connsiteX3" fmla="*/ 0 w 12434710"/>
                <a:gd name="connsiteY3" fmla="*/ 5592763 h 5592763"/>
              </a:gdLst>
              <a:ahLst/>
              <a:cxnLst>
                <a:cxn ang="0">
                  <a:pos x="connsiteX0" y="connsiteY0"/>
                </a:cxn>
                <a:cxn ang="0">
                  <a:pos x="connsiteX1" y="connsiteY1"/>
                </a:cxn>
                <a:cxn ang="0">
                  <a:pos x="connsiteX2" y="connsiteY2"/>
                </a:cxn>
                <a:cxn ang="0">
                  <a:pos x="connsiteX3" y="connsiteY3"/>
                </a:cxn>
              </a:cxnLst>
              <a:rect l="l" t="t" r="r" b="b"/>
              <a:pathLst>
                <a:path w="12434710" h="5592763">
                  <a:moveTo>
                    <a:pt x="0" y="0"/>
                  </a:moveTo>
                  <a:lnTo>
                    <a:pt x="12434710" y="0"/>
                  </a:lnTo>
                  <a:lnTo>
                    <a:pt x="12434710" y="5592763"/>
                  </a:lnTo>
                  <a:lnTo>
                    <a:pt x="0" y="5592763"/>
                  </a:lnTo>
                  <a:close/>
                </a:path>
              </a:pathLst>
            </a:custGeom>
          </p:spPr>
        </p:pic>
        <p:sp>
          <p:nvSpPr>
            <p:cNvPr id="5" name="Rectangle 4">
              <a:extLst>
                <a:ext uri="{FF2B5EF4-FFF2-40B4-BE49-F238E27FC236}">
                  <a16:creationId xmlns:a16="http://schemas.microsoft.com/office/drawing/2014/main" id="{3BFC33DA-54D0-4F30-A2E6-C0BB69A6326B}"/>
                </a:ext>
                <a:ext uri="{C183D7F6-B498-43B3-948B-1728B52AA6E4}">
                  <adec:decorative xmlns:adec="http://schemas.microsoft.com/office/drawing/2017/decorative" val="1"/>
                </a:ext>
              </a:extLst>
            </p:cNvPr>
            <p:cNvSpPr/>
            <p:nvPr/>
          </p:nvSpPr>
          <p:spPr bwMode="auto">
            <a:xfrm>
              <a:off x="-1" y="0"/>
              <a:ext cx="12434711" cy="5592763"/>
            </a:xfrm>
            <a:prstGeom prst="rect">
              <a:avLst/>
            </a:prstGeom>
            <a:solidFill>
              <a:schemeClr val="bg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p:txBody>
          <a:bodyPr/>
          <a:lstStyle/>
          <a:p>
            <a:r>
              <a:rPr lang="en-US"/>
              <a:t>Click to edit Master title style</a:t>
            </a:r>
          </a:p>
        </p:txBody>
      </p:sp>
    </p:spTree>
    <p:extLst>
      <p:ext uri="{BB962C8B-B14F-4D97-AF65-F5344CB8AC3E}">
        <p14:creationId xmlns:p14="http://schemas.microsoft.com/office/powerpoint/2010/main" val="41957088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bulleted tex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85216" y="379457"/>
            <a:ext cx="11018520" cy="553998"/>
          </a:xfrm>
          <a:noFill/>
        </p:spPr>
        <p:txBody>
          <a:bodyPr/>
          <a:lstStyle>
            <a:lvl1pPr>
              <a:defRPr>
                <a:solidFill>
                  <a:srgbClr val="2E3E3E"/>
                </a:solidFill>
              </a:defRPr>
            </a:lvl1pPr>
          </a:lstStyle>
          <a:p>
            <a:r>
              <a:rPr lang="en-US"/>
              <a:t>Click to edit Master title style</a:t>
            </a:r>
            <a:endParaRPr lang="en-US" dirty="0"/>
          </a:p>
        </p:txBody>
      </p:sp>
      <p:sp>
        <p:nvSpPr>
          <p:cNvPr id="7" name="Text Placeholder 5">
            <a:extLst>
              <a:ext uri="{FF2B5EF4-FFF2-40B4-BE49-F238E27FC236}">
                <a16:creationId xmlns:a16="http://schemas.microsoft.com/office/drawing/2014/main" id="{2F560E33-ACD2-4712-B2F7-7BA58446696B}"/>
              </a:ext>
            </a:extLst>
          </p:cNvPr>
          <p:cNvSpPr>
            <a:spLocks noGrp="1"/>
          </p:cNvSpPr>
          <p:nvPr>
            <p:ph type="body" sz="quarter" idx="10" hasCustomPrompt="1"/>
          </p:nvPr>
        </p:nvSpPr>
        <p:spPr bwMode="white">
          <a:xfrm>
            <a:off x="585216" y="1447799"/>
            <a:ext cx="11151917" cy="2979277"/>
          </a:xfrm>
        </p:spPr>
        <p:txBody>
          <a:bodyPr lIns="182880" tIns="182880" rIns="182880" bIns="182880">
            <a:noAutofit/>
          </a:bodyPr>
          <a:lstStyle>
            <a:lvl1pPr marL="339725" indent="-339725">
              <a:buClr>
                <a:schemeClr val="tx1">
                  <a:lumMod val="90000"/>
                  <a:lumOff val="10000"/>
                </a:schemeClr>
              </a:buClr>
              <a:buSzPct val="100000"/>
              <a:buFont typeface="Arial" panose="020B0604020202020204" pitchFamily="34" charset="0"/>
              <a:buChar char="•"/>
              <a:defRPr sz="2800">
                <a:solidFill>
                  <a:srgbClr val="11627B"/>
                </a:solidFill>
              </a:defRPr>
            </a:lvl1pPr>
            <a:lvl2pPr marL="631825" indent="-292100">
              <a:buClr>
                <a:schemeClr val="tx1">
                  <a:lumMod val="90000"/>
                  <a:lumOff val="10000"/>
                </a:schemeClr>
              </a:buClr>
              <a:buSzPct val="100000"/>
              <a:buFont typeface="Arial" panose="020B0604020202020204" pitchFamily="34" charset="0"/>
              <a:buChar char="•"/>
              <a:defRPr sz="2000">
                <a:solidFill>
                  <a:schemeClr val="tx1"/>
                </a:solidFill>
              </a:defRPr>
            </a:lvl2pPr>
            <a:lvl3pPr marL="914400" indent="-282575">
              <a:buClr>
                <a:schemeClr val="tx1">
                  <a:lumMod val="90000"/>
                  <a:lumOff val="10000"/>
                </a:schemeClr>
              </a:buClr>
              <a:buSzPct val="100000"/>
              <a:buFont typeface="Arial" panose="020B0604020202020204" pitchFamily="34" charset="0"/>
              <a:buChar char="•"/>
              <a:defRPr sz="1600">
                <a:solidFill>
                  <a:schemeClr val="tx1"/>
                </a:solidFill>
              </a:defRPr>
            </a:lvl3pPr>
            <a:lvl4pPr marL="1196975" indent="-282575">
              <a:buClr>
                <a:schemeClr val="tx1">
                  <a:lumMod val="90000"/>
                  <a:lumOff val="10000"/>
                </a:schemeClr>
              </a:buClr>
              <a:buSzPct val="100000"/>
              <a:buFont typeface="Arial" panose="020B0604020202020204" pitchFamily="34" charset="0"/>
              <a:buChar char="•"/>
              <a:defRPr sz="1400">
                <a:solidFill>
                  <a:schemeClr val="tx1"/>
                </a:solidFill>
              </a:defRPr>
            </a:lvl4pPr>
            <a:lvl5pPr marL="1430338" indent="-233363">
              <a:buClr>
                <a:schemeClr val="tx1">
                  <a:lumMod val="90000"/>
                  <a:lumOff val="10000"/>
                </a:schemeClr>
              </a:buClr>
              <a:buSzPct val="100000"/>
              <a:buFont typeface="Arial" panose="020B0604020202020204" pitchFamily="34" charset="0"/>
              <a:buChar char="•"/>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8769626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Title &amp; Non-bulleted text - blu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384048"/>
            <a:ext cx="11018520" cy="553998"/>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24438552-2874-4DC9-8D16-71FC1093BAC3}"/>
              </a:ext>
            </a:extLst>
          </p:cNvPr>
          <p:cNvSpPr txBox="1"/>
          <p:nvPr userDrawn="1"/>
        </p:nvSpPr>
        <p:spPr>
          <a:xfrm>
            <a:off x="187037" y="6606983"/>
            <a:ext cx="8453001" cy="110800"/>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ct val="20000"/>
              </a:spcBef>
              <a:spcAft>
                <a:spcPts val="0"/>
              </a:spcAft>
              <a:buClrTx/>
              <a:buSzPct val="80000"/>
              <a:buFontTx/>
              <a:buNone/>
              <a:tabLst/>
              <a:defRPr/>
            </a:pPr>
            <a:r>
              <a:rPr kumimoji="0" lang="en-US" sz="800" b="0" i="0" u="none" strike="noStrike" kern="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Copyright © Opsgility, LLC - Not for redistribution or redelivery</a:t>
            </a:r>
          </a:p>
        </p:txBody>
      </p:sp>
      <p:pic>
        <p:nvPicPr>
          <p:cNvPr id="6" name="NEW Brand Colors 2018">
            <a:extLst>
              <a:ext uri="{FF2B5EF4-FFF2-40B4-BE49-F238E27FC236}">
                <a16:creationId xmlns:a16="http://schemas.microsoft.com/office/drawing/2014/main" id="{6B7A4B0D-4A22-488A-86AF-44F435F2EEF2}"/>
              </a:ext>
            </a:extLst>
          </p:cNvPr>
          <p:cNvPicPr>
            <a:picLocks noChangeAspect="1"/>
          </p:cNvPicPr>
          <p:nvPr userDrawn="1"/>
        </p:nvPicPr>
        <p:blipFill>
          <a:blip r:embed="rId2"/>
          <a:stretch>
            <a:fillRect/>
          </a:stretch>
        </p:blipFill>
        <p:spPr>
          <a:xfrm rot="5400000">
            <a:off x="9288988" y="2942644"/>
            <a:ext cx="6858000" cy="972712"/>
          </a:xfrm>
          <a:prstGeom prst="rect">
            <a:avLst/>
          </a:prstGeom>
        </p:spPr>
      </p:pic>
      <p:sp>
        <p:nvSpPr>
          <p:cNvPr id="2" name="Rectangle 1">
            <a:extLst>
              <a:ext uri="{FF2B5EF4-FFF2-40B4-BE49-F238E27FC236}">
                <a16:creationId xmlns:a16="http://schemas.microsoft.com/office/drawing/2014/main" id="{CDAE4A5F-F4AB-40BE-86A5-C88E4481198F}"/>
              </a:ext>
            </a:extLst>
          </p:cNvPr>
          <p:cNvSpPr/>
          <p:nvPr userDrawn="1"/>
        </p:nvSpPr>
        <p:spPr bwMode="auto">
          <a:xfrm>
            <a:off x="0" y="0"/>
            <a:ext cx="12192000" cy="291402"/>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C31B51C8-F0A2-4DC1-8821-36947EDA6BFA}"/>
              </a:ext>
            </a:extLst>
          </p:cNvPr>
          <p:cNvPicPr>
            <a:picLocks noChangeAspect="1"/>
          </p:cNvPicPr>
          <p:nvPr userDrawn="1"/>
        </p:nvPicPr>
        <p:blipFill>
          <a:blip r:embed="rId3"/>
          <a:stretch>
            <a:fillRect/>
          </a:stretch>
        </p:blipFill>
        <p:spPr>
          <a:xfrm>
            <a:off x="10171681" y="326739"/>
            <a:ext cx="1746590" cy="668616"/>
          </a:xfrm>
          <a:prstGeom prst="rect">
            <a:avLst/>
          </a:prstGeom>
        </p:spPr>
      </p:pic>
    </p:spTree>
    <p:extLst>
      <p:ext uri="{BB962C8B-B14F-4D97-AF65-F5344CB8AC3E}">
        <p14:creationId xmlns:p14="http://schemas.microsoft.com/office/powerpoint/2010/main" val="1304062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cSld name="Title Only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84048"/>
            <a:ext cx="11151917" cy="553998"/>
          </a:xfrm>
        </p:spPr>
        <p:txBody>
          <a:bodyPr/>
          <a:lstStyle>
            <a:lvl1pPr>
              <a:defRPr sz="3600">
                <a:solidFill>
                  <a:schemeClr val="tx1">
                    <a:lumMod val="90000"/>
                    <a:lumOff val="10000"/>
                  </a:schemeClr>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5088720D-3E13-4F7A-B395-DE80891786BD}"/>
              </a:ext>
            </a:extLst>
          </p:cNvPr>
          <p:cNvSpPr/>
          <p:nvPr userDrawn="1"/>
        </p:nvSpPr>
        <p:spPr bwMode="auto">
          <a:xfrm>
            <a:off x="0" y="0"/>
            <a:ext cx="12192000" cy="291402"/>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1E1E10B1-A5C3-4325-AEE2-BD7EA83B9339}"/>
              </a:ext>
            </a:extLst>
          </p:cNvPr>
          <p:cNvPicPr>
            <a:picLocks noChangeAspect="1"/>
          </p:cNvPicPr>
          <p:nvPr userDrawn="1"/>
        </p:nvPicPr>
        <p:blipFill>
          <a:blip r:embed="rId2"/>
          <a:stretch>
            <a:fillRect/>
          </a:stretch>
        </p:blipFill>
        <p:spPr>
          <a:xfrm>
            <a:off x="10171681" y="326739"/>
            <a:ext cx="1746590" cy="668616"/>
          </a:xfrm>
          <a:prstGeom prst="rect">
            <a:avLst/>
          </a:prstGeom>
        </p:spPr>
      </p:pic>
    </p:spTree>
    <p:extLst>
      <p:ext uri="{BB962C8B-B14F-4D97-AF65-F5344CB8AC3E}">
        <p14:creationId xmlns:p14="http://schemas.microsoft.com/office/powerpoint/2010/main" val="281438025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620428"/>
            <a:ext cx="11343820"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14287221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856668"/>
            <a:ext cx="9144000" cy="677108"/>
          </a:xfrm>
          <a:noFill/>
        </p:spPr>
        <p:txBody>
          <a:bodyPr lIns="0" tIns="0" rIns="0" bIns="0" anchor="b" anchorCtr="0">
            <a:spAutoFit/>
          </a:bodyPr>
          <a:lstStyle>
            <a:lvl1pPr>
              <a:defRPr sz="44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accent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048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724439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21557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2503282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30573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15831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17642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6"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10042719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learn.microsoft.com/en-us/" TargetMode="Externa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hyperlink" Target="https://docs.microsoft.com/en-us/learn/" TargetMode="External"/><Relationship Id="rId13" Type="http://schemas.openxmlformats.org/officeDocument/2006/relationships/hyperlink" Target="https://reactor.microsoft.com/en-us/reactor/?search=fasttrack&amp;eventLanguage=all&amp;preferredLanguage=English&amp;page=1" TargetMode="External"/><Relationship Id="rId3" Type="http://schemas.openxmlformats.org/officeDocument/2006/relationships/hyperlink" Target="https://partner.microsoft.com/en-us/training/training-center" TargetMode="External"/><Relationship Id="rId7" Type="http://schemas.openxmlformats.org/officeDocument/2006/relationships/hyperlink" Target="https://azure.microsoft.com/en-us/get-started/#explore-azure" TargetMode="External"/><Relationship Id="rId12" Type="http://schemas.openxmlformats.org/officeDocument/2006/relationships/hyperlink" Target="https://techcommunity.microsoft.com/"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hyperlink" Target="https://docs.microsoft.com/en-us/learn/azure/" TargetMode="External"/><Relationship Id="rId11" Type="http://schemas.openxmlformats.org/officeDocument/2006/relationships/hyperlink" Target="https://www.microsoft.com/en-us/mtc" TargetMode="External"/><Relationship Id="rId5" Type="http://schemas.openxmlformats.org/officeDocument/2006/relationships/hyperlink" Target="https://sway.office.com/CDBAqgB3HA7EsQ1L" TargetMode="External"/><Relationship Id="rId10" Type="http://schemas.openxmlformats.org/officeDocument/2006/relationships/hyperlink" Target="https://www.microsoft.com/en-ie/training-days/#azure" TargetMode="External"/><Relationship Id="rId4" Type="http://schemas.openxmlformats.org/officeDocument/2006/relationships/hyperlink" Target="https://www.microsoft.com/en-us/us-partner-blog/calendar/" TargetMode="External"/><Relationship Id="rId9" Type="http://schemas.openxmlformats.org/officeDocument/2006/relationships/hyperlink" Target="https://docs.microsoft.com/en-us/learn/certifications/browse/" TargetMode="External"/><Relationship Id="rId1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8D485-FD33-2DA7-238E-EDF73027901B}"/>
              </a:ext>
            </a:extLst>
          </p:cNvPr>
          <p:cNvSpPr>
            <a:spLocks noGrp="1"/>
          </p:cNvSpPr>
          <p:nvPr>
            <p:ph type="title"/>
          </p:nvPr>
        </p:nvSpPr>
        <p:spPr>
          <a:xfrm>
            <a:off x="588263" y="1502212"/>
            <a:ext cx="4167887" cy="2031325"/>
          </a:xfrm>
        </p:spPr>
        <p:txBody>
          <a:bodyPr wrap="square" anchor="b">
            <a:normAutofit/>
          </a:bodyPr>
          <a:lstStyle/>
          <a:p>
            <a:pPr>
              <a:lnSpc>
                <a:spcPct val="90000"/>
              </a:lnSpc>
            </a:pPr>
            <a:r>
              <a:rPr lang="en-US" dirty="0">
                <a:effectLst/>
                <a:latin typeface="Aptos" panose="020B0004020202020204" pitchFamily="34" charset="0"/>
                <a:ea typeface="Aptos" panose="020B0004020202020204" pitchFamily="34" charset="0"/>
                <a:cs typeface="Times New Roman" panose="02020603050405020304" pitchFamily="18" charset="0"/>
              </a:rPr>
              <a:t>Using Apache Spark in Microsoft Fabric</a:t>
            </a:r>
            <a:r>
              <a:rPr lang="en-US" sz="4000" dirty="0">
                <a:effectLst/>
              </a:rPr>
              <a:t> </a:t>
            </a:r>
            <a:endParaRPr lang="en-US" sz="3700" dirty="0"/>
          </a:p>
        </p:txBody>
      </p:sp>
      <p:sp>
        <p:nvSpPr>
          <p:cNvPr id="3" name="Text Placeholder 2">
            <a:extLst>
              <a:ext uri="{FF2B5EF4-FFF2-40B4-BE49-F238E27FC236}">
                <a16:creationId xmlns:a16="http://schemas.microsoft.com/office/drawing/2014/main" id="{33B3B159-A982-E03B-7830-66591F295CD8}"/>
              </a:ext>
            </a:extLst>
          </p:cNvPr>
          <p:cNvSpPr>
            <a:spLocks noGrp="1"/>
          </p:cNvSpPr>
          <p:nvPr>
            <p:ph type="body" sz="quarter" idx="12"/>
          </p:nvPr>
        </p:nvSpPr>
        <p:spPr>
          <a:xfrm>
            <a:off x="582042" y="3962400"/>
            <a:ext cx="4164583" cy="338554"/>
          </a:xfrm>
        </p:spPr>
        <p:txBody>
          <a:bodyPr wrap="square">
            <a:normAutofit/>
          </a:bodyPr>
          <a:lstStyle/>
          <a:p>
            <a:pPr>
              <a:spcAft>
                <a:spcPts val="600"/>
              </a:spcAft>
            </a:pPr>
            <a:r>
              <a:rPr lang="en-US" dirty="0"/>
              <a:t>Module 5</a:t>
            </a:r>
          </a:p>
        </p:txBody>
      </p:sp>
    </p:spTree>
    <p:extLst>
      <p:ext uri="{BB962C8B-B14F-4D97-AF65-F5344CB8AC3E}">
        <p14:creationId xmlns:p14="http://schemas.microsoft.com/office/powerpoint/2010/main" val="19297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3F060-CF70-D856-6F51-64CA83BEF779}"/>
              </a:ext>
            </a:extLst>
          </p:cNvPr>
          <p:cNvSpPr>
            <a:spLocks noGrp="1"/>
          </p:cNvSpPr>
          <p:nvPr>
            <p:ph type="title"/>
          </p:nvPr>
        </p:nvSpPr>
        <p:spPr/>
        <p:txBody>
          <a:bodyPr/>
          <a:lstStyle/>
          <a:p>
            <a:r>
              <a:rPr lang="en-US" dirty="0"/>
              <a:t>Running Spark Jobs</a:t>
            </a:r>
          </a:p>
        </p:txBody>
      </p:sp>
      <p:sp>
        <p:nvSpPr>
          <p:cNvPr id="3" name="Content Placeholder 2">
            <a:extLst>
              <a:ext uri="{FF2B5EF4-FFF2-40B4-BE49-F238E27FC236}">
                <a16:creationId xmlns:a16="http://schemas.microsoft.com/office/drawing/2014/main" id="{31D3FEC2-3893-E7A3-E59E-B7CBD2C94219}"/>
              </a:ext>
            </a:extLst>
          </p:cNvPr>
          <p:cNvSpPr>
            <a:spLocks noGrp="1"/>
          </p:cNvSpPr>
          <p:nvPr>
            <p:ph sz="quarter" idx="10"/>
          </p:nvPr>
        </p:nvSpPr>
        <p:spPr>
          <a:xfrm>
            <a:off x="584200" y="1435100"/>
            <a:ext cx="5247257" cy="3644075"/>
          </a:xfrm>
        </p:spPr>
        <p:txBody>
          <a:bodyPr/>
          <a:lstStyle/>
          <a:p>
            <a:r>
              <a:rPr lang="en-US" dirty="0"/>
              <a:t>There are two methods for running Spark jobs in Fabric:</a:t>
            </a:r>
          </a:p>
          <a:p>
            <a:pPr lvl="1"/>
            <a:r>
              <a:rPr lang="en-US" sz="2400" dirty="0" err="1"/>
              <a:t>Jupyter</a:t>
            </a:r>
            <a:r>
              <a:rPr lang="en-US" sz="2400" dirty="0"/>
              <a:t> notebooks</a:t>
            </a:r>
          </a:p>
          <a:p>
            <a:pPr lvl="1"/>
            <a:r>
              <a:rPr lang="en-US" sz="2400" dirty="0"/>
              <a:t>Spark jobs definition</a:t>
            </a:r>
          </a:p>
          <a:p>
            <a:r>
              <a:rPr lang="en-US" dirty="0"/>
              <a:t>Notebooks are commonly used to analyze and visualize data</a:t>
            </a:r>
          </a:p>
          <a:p>
            <a:r>
              <a:rPr lang="en-US" dirty="0"/>
              <a:t>Jobs are typically used for automated data processing</a:t>
            </a:r>
          </a:p>
        </p:txBody>
      </p:sp>
      <p:pic>
        <p:nvPicPr>
          <p:cNvPr id="6146" name="Picture 2" descr="Screenshot of a notebook in Microsoft Fabric.">
            <a:extLst>
              <a:ext uri="{FF2B5EF4-FFF2-40B4-BE49-F238E27FC236}">
                <a16:creationId xmlns:a16="http://schemas.microsoft.com/office/drawing/2014/main" id="{FE3FA69F-8C06-5F5F-DA31-F02FC1BB9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1457" y="320131"/>
            <a:ext cx="4188785" cy="330391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shot of a Spark job definition in Microsoft Fabric.">
            <a:extLst>
              <a:ext uri="{FF2B5EF4-FFF2-40B4-BE49-F238E27FC236}">
                <a16:creationId xmlns:a16="http://schemas.microsoft.com/office/drawing/2014/main" id="{C24057B3-1294-5BD8-08E6-BE37519381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5238" y="3216942"/>
            <a:ext cx="4347368"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9946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338040-E1EE-0A15-C569-E0BC58A2FA76}"/>
              </a:ext>
            </a:extLst>
          </p:cNvPr>
          <p:cNvSpPr>
            <a:spLocks noGrp="1"/>
          </p:cNvSpPr>
          <p:nvPr>
            <p:ph type="title"/>
          </p:nvPr>
        </p:nvSpPr>
        <p:spPr>
          <a:xfrm>
            <a:off x="588263" y="457200"/>
            <a:ext cx="11018520" cy="553998"/>
          </a:xfrm>
        </p:spPr>
        <p:txBody>
          <a:bodyPr wrap="square" anchor="t">
            <a:normAutofit/>
          </a:bodyPr>
          <a:lstStyle/>
          <a:p>
            <a:r>
              <a:rPr lang="en-US" dirty="0"/>
              <a:t>Working with data in a Spark Notebook</a:t>
            </a:r>
          </a:p>
        </p:txBody>
      </p:sp>
      <p:sp>
        <p:nvSpPr>
          <p:cNvPr id="6" name="Content Placeholder 5">
            <a:extLst>
              <a:ext uri="{FF2B5EF4-FFF2-40B4-BE49-F238E27FC236}">
                <a16:creationId xmlns:a16="http://schemas.microsoft.com/office/drawing/2014/main" id="{85134B2C-7340-083C-521C-93D13C45F299}"/>
              </a:ext>
            </a:extLst>
          </p:cNvPr>
          <p:cNvSpPr>
            <a:spLocks noGrp="1"/>
          </p:cNvSpPr>
          <p:nvPr>
            <p:ph sz="quarter" idx="12"/>
          </p:nvPr>
        </p:nvSpPr>
        <p:spPr>
          <a:xfrm>
            <a:off x="584200" y="1435100"/>
            <a:ext cx="5211763" cy="4833938"/>
          </a:xfrm>
        </p:spPr>
        <p:txBody>
          <a:bodyPr wrap="square">
            <a:normAutofit/>
          </a:bodyPr>
          <a:lstStyle/>
          <a:p>
            <a:r>
              <a:rPr lang="en-US" b="0" i="0" dirty="0">
                <a:solidFill>
                  <a:srgbClr val="E6E6E6"/>
                </a:solidFill>
                <a:effectLst/>
                <a:latin typeface="Segoe UI" panose="020B0502040204020203" pitchFamily="34" charset="0"/>
              </a:rPr>
              <a:t>Notebooks enable you to combine text, images, and code written in multiple languages</a:t>
            </a:r>
            <a:endParaRPr lang="en-US" dirty="0"/>
          </a:p>
          <a:p>
            <a:r>
              <a:rPr lang="en-US" b="0" i="0" dirty="0">
                <a:solidFill>
                  <a:srgbClr val="E6E6E6"/>
                </a:solidFill>
                <a:effectLst/>
                <a:latin typeface="Segoe UI" panose="020B0502040204020203" pitchFamily="34" charset="0"/>
              </a:rPr>
              <a:t>Create an interactive artifact that you can share with others and collaborate</a:t>
            </a:r>
          </a:p>
          <a:p>
            <a:r>
              <a:rPr lang="en-US" dirty="0"/>
              <a:t>Use the build-in notebook charts or graphics packages in code to visualize data</a:t>
            </a:r>
          </a:p>
        </p:txBody>
      </p:sp>
      <p:pic>
        <p:nvPicPr>
          <p:cNvPr id="7170" name="Picture 2" descr="Screenshot of notebook chart of product counts by category.">
            <a:extLst>
              <a:ext uri="{FF2B5EF4-FFF2-40B4-BE49-F238E27FC236}">
                <a16:creationId xmlns:a16="http://schemas.microsoft.com/office/drawing/2014/main" id="{D28DF9AC-85EB-DA00-83F7-344E4E15F5B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89688" y="1790288"/>
            <a:ext cx="5219700" cy="4123561"/>
          </a:xfrm>
          <a:prstGeom prst="rect">
            <a:avLst/>
          </a:prstGeom>
          <a:solidFill>
            <a:srgbClr val="FFFFFF"/>
          </a:solidFill>
        </p:spPr>
      </p:pic>
    </p:spTree>
    <p:extLst>
      <p:ext uri="{BB962C8B-B14F-4D97-AF65-F5344CB8AC3E}">
        <p14:creationId xmlns:p14="http://schemas.microsoft.com/office/powerpoint/2010/main" val="330498675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2089C-4870-B061-8645-B66ED37F0A2F}"/>
              </a:ext>
            </a:extLst>
          </p:cNvPr>
          <p:cNvSpPr>
            <a:spLocks noGrp="1"/>
          </p:cNvSpPr>
          <p:nvPr>
            <p:ph type="title"/>
          </p:nvPr>
        </p:nvSpPr>
        <p:spPr/>
        <p:txBody>
          <a:bodyPr/>
          <a:lstStyle/>
          <a:p>
            <a:r>
              <a:rPr lang="en-US" dirty="0"/>
              <a:t>Spark </a:t>
            </a:r>
            <a:r>
              <a:rPr lang="en-US" dirty="0" err="1"/>
              <a:t>Dataframes</a:t>
            </a:r>
            <a:endParaRPr lang="en-US" dirty="0"/>
          </a:p>
        </p:txBody>
      </p:sp>
      <p:sp>
        <p:nvSpPr>
          <p:cNvPr id="3" name="Content Placeholder 2">
            <a:extLst>
              <a:ext uri="{FF2B5EF4-FFF2-40B4-BE49-F238E27FC236}">
                <a16:creationId xmlns:a16="http://schemas.microsoft.com/office/drawing/2014/main" id="{F36417C6-5BCD-85BA-34CF-9B21D78A2853}"/>
              </a:ext>
            </a:extLst>
          </p:cNvPr>
          <p:cNvSpPr>
            <a:spLocks noGrp="1"/>
          </p:cNvSpPr>
          <p:nvPr>
            <p:ph sz="quarter" idx="12"/>
          </p:nvPr>
        </p:nvSpPr>
        <p:spPr>
          <a:xfrm>
            <a:off x="584200" y="1435100"/>
            <a:ext cx="5211763" cy="3016210"/>
          </a:xfrm>
        </p:spPr>
        <p:txBody>
          <a:bodyPr/>
          <a:lstStyle/>
          <a:p>
            <a:r>
              <a:rPr lang="en-US" dirty="0"/>
              <a:t>%% magic commands</a:t>
            </a:r>
          </a:p>
          <a:p>
            <a:r>
              <a:rPr lang="en-US" dirty="0"/>
              <a:t>Inferred or explicit schema</a:t>
            </a:r>
          </a:p>
          <a:p>
            <a:r>
              <a:rPr lang="en-US" dirty="0"/>
              <a:t>Filter, sort, or group</a:t>
            </a:r>
          </a:p>
          <a:p>
            <a:r>
              <a:rPr lang="en-US" dirty="0"/>
              <a:t>Save to file </a:t>
            </a:r>
          </a:p>
          <a:p>
            <a:r>
              <a:rPr lang="en-US" dirty="0"/>
              <a:t>Partition output files</a:t>
            </a:r>
          </a:p>
          <a:p>
            <a:endParaRPr lang="en-US" dirty="0"/>
          </a:p>
        </p:txBody>
      </p:sp>
      <p:sp>
        <p:nvSpPr>
          <p:cNvPr id="6" name="Content Placeholder 5">
            <a:extLst>
              <a:ext uri="{FF2B5EF4-FFF2-40B4-BE49-F238E27FC236}">
                <a16:creationId xmlns:a16="http://schemas.microsoft.com/office/drawing/2014/main" id="{A2F12803-4C8A-1ED0-5C75-692049EC7517}"/>
              </a:ext>
            </a:extLst>
          </p:cNvPr>
          <p:cNvSpPr>
            <a:spLocks noGrp="1"/>
          </p:cNvSpPr>
          <p:nvPr>
            <p:ph sz="quarter" idx="13"/>
          </p:nvPr>
        </p:nvSpPr>
        <p:spPr/>
        <p:txBody>
          <a:bodyPr/>
          <a:lstStyle/>
          <a:p>
            <a:endParaRPr lang="en-US"/>
          </a:p>
        </p:txBody>
      </p:sp>
      <p:pic>
        <p:nvPicPr>
          <p:cNvPr id="8" name="Picture 7">
            <a:extLst>
              <a:ext uri="{FF2B5EF4-FFF2-40B4-BE49-F238E27FC236}">
                <a16:creationId xmlns:a16="http://schemas.microsoft.com/office/drawing/2014/main" id="{CAA9AE1F-E4F9-00CF-6C8D-9E7B8683EF4E}"/>
              </a:ext>
            </a:extLst>
          </p:cNvPr>
          <p:cNvPicPr>
            <a:picLocks noChangeAspect="1"/>
          </p:cNvPicPr>
          <p:nvPr/>
        </p:nvPicPr>
        <p:blipFill rotWithShape="1">
          <a:blip r:embed="rId3"/>
          <a:srcRect r="6386"/>
          <a:stretch/>
        </p:blipFill>
        <p:spPr>
          <a:xfrm>
            <a:off x="6334432" y="1435100"/>
            <a:ext cx="5534330" cy="2075016"/>
          </a:xfrm>
          <a:prstGeom prst="rect">
            <a:avLst/>
          </a:prstGeom>
        </p:spPr>
      </p:pic>
      <p:pic>
        <p:nvPicPr>
          <p:cNvPr id="12" name="Picture 11">
            <a:extLst>
              <a:ext uri="{FF2B5EF4-FFF2-40B4-BE49-F238E27FC236}">
                <a16:creationId xmlns:a16="http://schemas.microsoft.com/office/drawing/2014/main" id="{7E232662-2B84-BB71-AB31-14A52B76DDCC}"/>
              </a:ext>
            </a:extLst>
          </p:cNvPr>
          <p:cNvPicPr>
            <a:picLocks noChangeAspect="1"/>
          </p:cNvPicPr>
          <p:nvPr/>
        </p:nvPicPr>
        <p:blipFill>
          <a:blip r:embed="rId4"/>
          <a:stretch>
            <a:fillRect/>
          </a:stretch>
        </p:blipFill>
        <p:spPr>
          <a:xfrm>
            <a:off x="3572794" y="4451310"/>
            <a:ext cx="8295968" cy="678247"/>
          </a:xfrm>
          <a:prstGeom prst="rect">
            <a:avLst/>
          </a:prstGeom>
        </p:spPr>
      </p:pic>
    </p:spTree>
    <p:extLst>
      <p:ext uri="{BB962C8B-B14F-4D97-AF65-F5344CB8AC3E}">
        <p14:creationId xmlns:p14="http://schemas.microsoft.com/office/powerpoint/2010/main" val="423525943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3C79F-7F89-5AD7-BEBC-EC279DA7734F}"/>
              </a:ext>
            </a:extLst>
          </p:cNvPr>
          <p:cNvSpPr>
            <a:spLocks noGrp="1"/>
          </p:cNvSpPr>
          <p:nvPr>
            <p:ph type="title"/>
          </p:nvPr>
        </p:nvSpPr>
        <p:spPr/>
        <p:txBody>
          <a:bodyPr/>
          <a:lstStyle/>
          <a:p>
            <a:r>
              <a:rPr lang="en-US" dirty="0"/>
              <a:t>Working with Spark SQL</a:t>
            </a:r>
          </a:p>
        </p:txBody>
      </p:sp>
      <p:sp>
        <p:nvSpPr>
          <p:cNvPr id="3" name="Content Placeholder 2">
            <a:extLst>
              <a:ext uri="{FF2B5EF4-FFF2-40B4-BE49-F238E27FC236}">
                <a16:creationId xmlns:a16="http://schemas.microsoft.com/office/drawing/2014/main" id="{5A01F097-5E09-7566-ACA5-B89F9E085EAC}"/>
              </a:ext>
            </a:extLst>
          </p:cNvPr>
          <p:cNvSpPr>
            <a:spLocks noGrp="1"/>
          </p:cNvSpPr>
          <p:nvPr>
            <p:ph sz="quarter" idx="12"/>
          </p:nvPr>
        </p:nvSpPr>
        <p:spPr>
          <a:xfrm>
            <a:off x="584200" y="1435100"/>
            <a:ext cx="5211763" cy="2412968"/>
          </a:xfrm>
        </p:spPr>
        <p:txBody>
          <a:bodyPr/>
          <a:lstStyle/>
          <a:p>
            <a:r>
              <a:rPr lang="en-US" dirty="0"/>
              <a:t>Execute SQL queries </a:t>
            </a:r>
          </a:p>
          <a:p>
            <a:r>
              <a:rPr lang="en-US" dirty="0"/>
              <a:t>%%</a:t>
            </a:r>
            <a:r>
              <a:rPr lang="en-US" dirty="0" err="1"/>
              <a:t>sql</a:t>
            </a:r>
            <a:r>
              <a:rPr lang="en-US" dirty="0"/>
              <a:t> magic command</a:t>
            </a:r>
          </a:p>
          <a:p>
            <a:r>
              <a:rPr lang="en-US" dirty="0"/>
              <a:t>Managed tables or external tables</a:t>
            </a:r>
          </a:p>
          <a:p>
            <a:endParaRPr lang="en-US" dirty="0"/>
          </a:p>
        </p:txBody>
      </p:sp>
      <p:pic>
        <p:nvPicPr>
          <p:cNvPr id="6" name="Content Placeholder 5">
            <a:extLst>
              <a:ext uri="{FF2B5EF4-FFF2-40B4-BE49-F238E27FC236}">
                <a16:creationId xmlns:a16="http://schemas.microsoft.com/office/drawing/2014/main" id="{EB387084-3D2D-E83A-3B3B-1C08A59F8186}"/>
              </a:ext>
            </a:extLst>
          </p:cNvPr>
          <p:cNvPicPr>
            <a:picLocks noGrp="1" noChangeAspect="1"/>
          </p:cNvPicPr>
          <p:nvPr>
            <p:ph sz="quarter" idx="13"/>
          </p:nvPr>
        </p:nvPicPr>
        <p:blipFill>
          <a:blip r:embed="rId3"/>
          <a:stretch>
            <a:fillRect/>
          </a:stretch>
        </p:blipFill>
        <p:spPr>
          <a:xfrm>
            <a:off x="6096000" y="1435100"/>
            <a:ext cx="5219700" cy="601347"/>
          </a:xfrm>
        </p:spPr>
      </p:pic>
      <p:pic>
        <p:nvPicPr>
          <p:cNvPr id="10" name="Picture 9">
            <a:extLst>
              <a:ext uri="{FF2B5EF4-FFF2-40B4-BE49-F238E27FC236}">
                <a16:creationId xmlns:a16="http://schemas.microsoft.com/office/drawing/2014/main" id="{38669E1B-0D08-3A9B-5FB7-A0F279663172}"/>
              </a:ext>
            </a:extLst>
          </p:cNvPr>
          <p:cNvPicPr>
            <a:picLocks noChangeAspect="1"/>
          </p:cNvPicPr>
          <p:nvPr/>
        </p:nvPicPr>
        <p:blipFill>
          <a:blip r:embed="rId4"/>
          <a:stretch>
            <a:fillRect/>
          </a:stretch>
        </p:blipFill>
        <p:spPr>
          <a:xfrm>
            <a:off x="3779825" y="3848068"/>
            <a:ext cx="7535875" cy="1241609"/>
          </a:xfrm>
          <a:prstGeom prst="rect">
            <a:avLst/>
          </a:prstGeom>
        </p:spPr>
      </p:pic>
    </p:spTree>
    <p:extLst>
      <p:ext uri="{BB962C8B-B14F-4D97-AF65-F5344CB8AC3E}">
        <p14:creationId xmlns:p14="http://schemas.microsoft.com/office/powerpoint/2010/main" val="322178750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AA27BA-98F9-1C26-01EB-813054F08200}"/>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12A2236E-26A0-03B6-A8C6-BC4ED3822FF7}"/>
              </a:ext>
            </a:extLst>
          </p:cNvPr>
          <p:cNvSpPr>
            <a:spLocks noGrp="1"/>
          </p:cNvSpPr>
          <p:nvPr>
            <p:ph sz="quarter" idx="10"/>
          </p:nvPr>
        </p:nvSpPr>
        <p:spPr>
          <a:xfrm>
            <a:off x="584200" y="1435100"/>
            <a:ext cx="11018838" cy="3791807"/>
          </a:xfrm>
        </p:spPr>
        <p:txBody>
          <a:bodyPr/>
          <a:lstStyle/>
          <a:p>
            <a:r>
              <a:rPr lang="en-US" dirty="0"/>
              <a:t>Spark is a very popular tool for a variety of data science and data engineering tasks</a:t>
            </a:r>
          </a:p>
          <a:p>
            <a:r>
              <a:rPr lang="en-US" dirty="0"/>
              <a:t>Fabric offers default and configurable Spark clusters for each workspace</a:t>
            </a:r>
          </a:p>
          <a:p>
            <a:r>
              <a:rPr lang="en-US" dirty="0"/>
              <a:t>Spark commands can be executed in a job definition or a notebook</a:t>
            </a:r>
          </a:p>
          <a:p>
            <a:r>
              <a:rPr lang="en-US" dirty="0"/>
              <a:t>Notebooks offer support for multiple languages</a:t>
            </a:r>
          </a:p>
          <a:p>
            <a:r>
              <a:rPr lang="en-US" dirty="0"/>
              <a:t>Spark SQL, and specifically </a:t>
            </a:r>
            <a:r>
              <a:rPr lang="en-US" dirty="0" err="1"/>
              <a:t>dataframes</a:t>
            </a:r>
            <a:r>
              <a:rPr lang="en-US" dirty="0"/>
              <a:t>, are commonly used to query and manipulate data</a:t>
            </a:r>
          </a:p>
        </p:txBody>
      </p:sp>
    </p:spTree>
    <p:extLst>
      <p:ext uri="{BB962C8B-B14F-4D97-AF65-F5344CB8AC3E}">
        <p14:creationId xmlns:p14="http://schemas.microsoft.com/office/powerpoint/2010/main" val="56360149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E251F-BFA0-1625-E8DC-45A1D32C3431}"/>
              </a:ext>
            </a:extLst>
          </p:cNvPr>
          <p:cNvSpPr>
            <a:spLocks noGrp="1"/>
          </p:cNvSpPr>
          <p:nvPr>
            <p:ph type="title"/>
          </p:nvPr>
        </p:nvSpPr>
        <p:spPr/>
        <p:txBody>
          <a:bodyPr wrap="square" anchor="t">
            <a:normAutofit/>
          </a:bodyPr>
          <a:lstStyle/>
          <a:p>
            <a:r>
              <a:rPr lang="en-US" dirty="0"/>
              <a:t> Microsoft Learn Demo </a:t>
            </a:r>
          </a:p>
        </p:txBody>
      </p:sp>
      <p:sp>
        <p:nvSpPr>
          <p:cNvPr id="6" name="Text Placeholder 5">
            <a:extLst>
              <a:ext uri="{FF2B5EF4-FFF2-40B4-BE49-F238E27FC236}">
                <a16:creationId xmlns:a16="http://schemas.microsoft.com/office/drawing/2014/main" id="{C4F44000-97E9-9B97-308D-2DB86A4BB2EE}"/>
              </a:ext>
            </a:extLst>
          </p:cNvPr>
          <p:cNvSpPr>
            <a:spLocks noGrp="1"/>
          </p:cNvSpPr>
          <p:nvPr>
            <p:ph type="body" sz="quarter" idx="12"/>
          </p:nvPr>
        </p:nvSpPr>
        <p:spPr/>
        <p:txBody>
          <a:bodyPr/>
          <a:lstStyle/>
          <a:p>
            <a:endParaRPr lang="en-US"/>
          </a:p>
        </p:txBody>
      </p:sp>
      <p:pic>
        <p:nvPicPr>
          <p:cNvPr id="5" name="Content Placeholder 4">
            <a:extLst>
              <a:ext uri="{FF2B5EF4-FFF2-40B4-BE49-F238E27FC236}">
                <a16:creationId xmlns:a16="http://schemas.microsoft.com/office/drawing/2014/main" id="{5D848AD9-57E4-8297-4DBB-0A74105729BC}"/>
              </a:ext>
            </a:extLst>
          </p:cNvPr>
          <p:cNvPicPr>
            <a:picLocks noGrp="1" noChangeAspect="1"/>
          </p:cNvPicPr>
          <p:nvPr>
            <p:ph sz="quarter" idx="4294967295"/>
          </p:nvPr>
        </p:nvPicPr>
        <p:blipFill>
          <a:blip r:embed="rId2"/>
          <a:stretch>
            <a:fillRect/>
          </a:stretch>
        </p:blipFill>
        <p:spPr>
          <a:xfrm>
            <a:off x="0" y="1150938"/>
            <a:ext cx="8124825" cy="4833937"/>
          </a:xfrm>
          <a:noFill/>
        </p:spPr>
      </p:pic>
      <p:sp>
        <p:nvSpPr>
          <p:cNvPr id="3" name="TextBox 2">
            <a:extLst>
              <a:ext uri="{FF2B5EF4-FFF2-40B4-BE49-F238E27FC236}">
                <a16:creationId xmlns:a16="http://schemas.microsoft.com/office/drawing/2014/main" id="{1269C0F8-6300-3866-7B09-28563A92ECD2}"/>
              </a:ext>
            </a:extLst>
          </p:cNvPr>
          <p:cNvSpPr txBox="1"/>
          <p:nvPr/>
        </p:nvSpPr>
        <p:spPr>
          <a:xfrm>
            <a:off x="2813225" y="6148089"/>
            <a:ext cx="7709481"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hlinkClick r:id="rId3"/>
              </a:rPr>
              <a:t>Microsoft Learn: Build skills that open doors in your career</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48EF99B3-90FD-CA78-691E-43C1BF78BB42}"/>
              </a:ext>
            </a:extLst>
          </p:cNvPr>
          <p:cNvPicPr>
            <a:picLocks noChangeAspect="1"/>
          </p:cNvPicPr>
          <p:nvPr/>
        </p:nvPicPr>
        <p:blipFill>
          <a:blip r:embed="rId4"/>
          <a:stretch>
            <a:fillRect/>
          </a:stretch>
        </p:blipFill>
        <p:spPr>
          <a:xfrm>
            <a:off x="10215234" y="-96283"/>
            <a:ext cx="1976766" cy="653831"/>
          </a:xfrm>
          <a:prstGeom prst="rect">
            <a:avLst/>
          </a:prstGeom>
        </p:spPr>
      </p:pic>
    </p:spTree>
    <p:extLst>
      <p:ext uri="{BB962C8B-B14F-4D97-AF65-F5344CB8AC3E}">
        <p14:creationId xmlns:p14="http://schemas.microsoft.com/office/powerpoint/2010/main" val="68261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A61EA3-5803-446D-B286-B5CDEA6F5F74}"/>
              </a:ext>
            </a:extLst>
          </p:cNvPr>
          <p:cNvSpPr>
            <a:spLocks noGrp="1"/>
          </p:cNvSpPr>
          <p:nvPr>
            <p:ph type="title"/>
          </p:nvPr>
        </p:nvSpPr>
        <p:spPr/>
        <p:txBody>
          <a:bodyPr/>
          <a:lstStyle/>
          <a:p>
            <a:r>
              <a:rPr lang="en-IN" dirty="0"/>
              <a:t>Readiness and Enablement Links</a:t>
            </a:r>
            <a:endParaRPr lang="en-US" dirty="0"/>
          </a:p>
        </p:txBody>
      </p:sp>
      <p:sp>
        <p:nvSpPr>
          <p:cNvPr id="13" name="TextBox 12">
            <a:extLst>
              <a:ext uri="{FF2B5EF4-FFF2-40B4-BE49-F238E27FC236}">
                <a16:creationId xmlns:a16="http://schemas.microsoft.com/office/drawing/2014/main" id="{81B15E12-433C-23A4-B09C-03D14CACDEAA}"/>
              </a:ext>
            </a:extLst>
          </p:cNvPr>
          <p:cNvSpPr txBox="1"/>
          <p:nvPr/>
        </p:nvSpPr>
        <p:spPr>
          <a:xfrm>
            <a:off x="323782" y="1225689"/>
            <a:ext cx="10589036" cy="58785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The Microsoft Federal Team is here to help you accelerate customers' digital transformation. Microsoft Federal has tailored to make your organizations skilling journey successful. From the Business Decision Maker to the technical community and end-users, Microsoft provides customers with access to endless skilling resources. Below you will find links to these resources:</a:t>
            </a:r>
            <a:b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br>
            <a:endPar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Get training tailored to your organization's needs: </a:t>
            </a: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Find learning paths for specific roles in your organization, plus course recommendations based on technology, skill level, and solution area:</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t> </a:t>
            </a:r>
            <a:r>
              <a:rPr kumimoji="0" lang="en-US" sz="12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3"/>
              </a:rPr>
              <a:t>Training | Learning Portal (microsoft.com)</a:t>
            </a:r>
            <a:br>
              <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4"/>
              </a:rPr>
              <a:t>Events Calendar - US Partner Community Blog – Microsoft</a:t>
            </a:r>
            <a:endParaRPr kumimoji="0" lang="en-US" sz="12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In addition to the above, the Microsoft Federal Team can address the needs of your non-technical community of your learners through: </a:t>
            </a:r>
            <a:endPar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 Skilling Hours </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t>- </a:t>
            </a:r>
            <a:r>
              <a:rPr kumimoji="0" lang="en-US" sz="1200" b="0" i="0" u="none" strike="noStrike" kern="1200" cap="none" spc="0" normalizeH="0" baseline="0" noProof="0" dirty="0">
                <a:ln>
                  <a:noFill/>
                </a:ln>
                <a:solidFill>
                  <a:srgbClr val="FFFFFF"/>
                </a:solidFill>
                <a:effectLst/>
                <a:uLnTx/>
                <a:uFillTx/>
                <a:latin typeface="Segoe UI"/>
                <a:ea typeface="+mn-ea"/>
                <a:cs typeface="+mn-cs"/>
                <a:hlinkClick r:id="rId5"/>
              </a:rPr>
              <a:t>Readiness and Enablement: Skilling our Federal Customers and Partners (office.com)</a:t>
            </a:r>
            <a:br>
              <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Microsoft Learning Portal: </a:t>
            </a: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A closer look at Azure through training modules and gamified learning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hlinkClick r:id="rId6"/>
              </a:rPr>
              <a:t>Microsoft Learning Portal</a:t>
            </a:r>
            <a:endPar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Additional Learning Resources</a:t>
            </a: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a:t>
            </a:r>
            <a:br>
              <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hlinkClick r:id="rId7"/>
              </a:rPr>
              <a:t>Get started with Azure – Introduction | Microsoft Azure</a:t>
            </a:r>
            <a:endParaRPr kumimoji="0" lang="en-US" sz="1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8"/>
              </a:rPr>
              <a:t>Microsoft Learn</a:t>
            </a:r>
            <a:r>
              <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t> </a:t>
            </a:r>
            <a:r>
              <a:rPr kumimoji="0" lang="en-US" sz="10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(path-based)</a:t>
            </a:r>
            <a:br>
              <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9"/>
              </a:rPr>
              <a:t>Exam-based</a:t>
            </a:r>
            <a:r>
              <a:rPr kumimoji="0" lang="en-US" sz="10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 Select filters: Azure, D365, M365, Power Platform, and more</a:t>
            </a:r>
            <a:br>
              <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10"/>
              </a:rPr>
              <a:t>Microsoft Virtual Training Days</a:t>
            </a: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rPr>
              <a:t> </a:t>
            </a:r>
            <a:r>
              <a:rPr kumimoji="0" lang="en-US" sz="1000" b="0" i="0" u="none" strike="noStrike" kern="1200" cap="none" spc="0" normalizeH="0" baseline="0" noProof="0" dirty="0">
                <a:ln>
                  <a:noFill/>
                </a:ln>
                <a:solidFill>
                  <a:srgbClr val="FFFFFF"/>
                </a:solidFill>
                <a:effectLst/>
                <a:uLnTx/>
                <a:uFillTx/>
                <a:latin typeface="Segoe UI"/>
                <a:ea typeface="+mn-ea"/>
                <a:cs typeface="+mn-cs"/>
              </a:rPr>
              <a:t>– Virtual Instructor Led</a:t>
            </a:r>
            <a:br>
              <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11"/>
              </a:rPr>
              <a:t>Microsoft Technology Center</a:t>
            </a: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rPr>
              <a:t>  </a:t>
            </a:r>
            <a:r>
              <a:rPr kumimoji="0" lang="en-US" sz="1000" b="0" i="0" u="none" strike="noStrike" kern="1200" cap="none" spc="0" normalizeH="0" baseline="0" noProof="0" dirty="0">
                <a:ln>
                  <a:noFill/>
                </a:ln>
                <a:solidFill>
                  <a:srgbClr val="FFFFFF"/>
                </a:solidFill>
                <a:effectLst/>
                <a:uLnTx/>
                <a:uFillTx/>
                <a:latin typeface="Segoe UI"/>
                <a:ea typeface="+mn-ea"/>
                <a:cs typeface="+mn-cs"/>
              </a:rPr>
              <a:t>- Work through your Account Manager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hlinkClick r:id="rId12"/>
              </a:rPr>
              <a:t>Home - Microsoft Tech Community</a:t>
            </a:r>
            <a:endPar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hlinkClick r:id="rId13"/>
              </a:rPr>
              <a:t>Microsoft Reactor | Microsoft Developer</a:t>
            </a:r>
            <a:r>
              <a:rPr kumimoji="0" lang="en-US" sz="1000" b="0" i="0" u="none" strike="noStrike" kern="1200" cap="none" spc="0" normalizeH="0" baseline="0" noProof="0" dirty="0">
                <a:ln>
                  <a:noFill/>
                </a:ln>
                <a:solidFill>
                  <a:srgbClr val="FFFFFF"/>
                </a:solidFill>
                <a:effectLst/>
                <a:uLnTx/>
                <a:uFillTx/>
                <a:latin typeface="Segoe UI"/>
                <a:ea typeface="+mn-ea"/>
                <a:cs typeface="+mn-cs"/>
              </a:rPr>
              <a:t> – Virtual Instructor Led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p:txBody>
      </p:sp>
      <p:pic>
        <p:nvPicPr>
          <p:cNvPr id="2" name="Picture 1">
            <a:extLst>
              <a:ext uri="{FF2B5EF4-FFF2-40B4-BE49-F238E27FC236}">
                <a16:creationId xmlns:a16="http://schemas.microsoft.com/office/drawing/2014/main" id="{6CA8E0FA-D45A-033D-ECC9-3BCF48250C89}"/>
              </a:ext>
            </a:extLst>
          </p:cNvPr>
          <p:cNvPicPr>
            <a:picLocks noChangeAspect="1"/>
          </p:cNvPicPr>
          <p:nvPr/>
        </p:nvPicPr>
        <p:blipFill>
          <a:blip r:embed="rId14"/>
          <a:stretch>
            <a:fillRect/>
          </a:stretch>
        </p:blipFill>
        <p:spPr>
          <a:xfrm>
            <a:off x="10215234" y="-96283"/>
            <a:ext cx="1976766" cy="653831"/>
          </a:xfrm>
          <a:prstGeom prst="rect">
            <a:avLst/>
          </a:prstGeom>
        </p:spPr>
      </p:pic>
    </p:spTree>
    <p:extLst>
      <p:ext uri="{BB962C8B-B14F-4D97-AF65-F5344CB8AC3E}">
        <p14:creationId xmlns:p14="http://schemas.microsoft.com/office/powerpoint/2010/main" val="31643767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746B7-8A43-57E2-A50C-849ADF30ECD4}"/>
              </a:ext>
            </a:extLst>
          </p:cNvPr>
          <p:cNvSpPr>
            <a:spLocks noGrp="1"/>
          </p:cNvSpPr>
          <p:nvPr>
            <p:ph type="title"/>
          </p:nvPr>
        </p:nvSpPr>
        <p:spPr/>
        <p:txBody>
          <a:bodyPr/>
          <a:lstStyle/>
          <a:p>
            <a:r>
              <a:rPr lang="en-US" dirty="0"/>
              <a:t>Introduction to Apache Spark</a:t>
            </a:r>
          </a:p>
        </p:txBody>
      </p:sp>
      <p:sp>
        <p:nvSpPr>
          <p:cNvPr id="4" name="Rectangle: Rounded Corners 3">
            <a:extLst>
              <a:ext uri="{FF2B5EF4-FFF2-40B4-BE49-F238E27FC236}">
                <a16:creationId xmlns:a16="http://schemas.microsoft.com/office/drawing/2014/main" id="{53D6C6DD-0809-A04F-12BE-53F798D210B7}"/>
              </a:ext>
            </a:extLst>
          </p:cNvPr>
          <p:cNvSpPr/>
          <p:nvPr/>
        </p:nvSpPr>
        <p:spPr bwMode="auto">
          <a:xfrm>
            <a:off x="641555" y="2842750"/>
            <a:ext cx="2544097" cy="1456404"/>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000000"/>
                </a:solidFill>
                <a:ea typeface="Segoe UI" pitchFamily="34" charset="0"/>
                <a:cs typeface="Segoe UI" pitchFamily="34" charset="0"/>
              </a:rPr>
              <a:t>Driver Program</a:t>
            </a:r>
          </a:p>
        </p:txBody>
      </p:sp>
      <p:sp>
        <p:nvSpPr>
          <p:cNvPr id="6" name="Rectangle: Rounded Corners 5">
            <a:extLst>
              <a:ext uri="{FF2B5EF4-FFF2-40B4-BE49-F238E27FC236}">
                <a16:creationId xmlns:a16="http://schemas.microsoft.com/office/drawing/2014/main" id="{01D84F63-7377-835B-D742-BBF193CA101F}"/>
              </a:ext>
            </a:extLst>
          </p:cNvPr>
          <p:cNvSpPr/>
          <p:nvPr/>
        </p:nvSpPr>
        <p:spPr bwMode="auto">
          <a:xfrm>
            <a:off x="4650658" y="2842750"/>
            <a:ext cx="2544097" cy="1456404"/>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dirty="0">
                <a:solidFill>
                  <a:srgbClr val="000000"/>
                </a:solidFill>
                <a:ea typeface="Segoe UI" pitchFamily="34" charset="0"/>
                <a:cs typeface="Segoe UI" pitchFamily="34" charset="0"/>
              </a:rPr>
              <a:t>Cluster Manager</a:t>
            </a:r>
          </a:p>
        </p:txBody>
      </p:sp>
      <p:sp>
        <p:nvSpPr>
          <p:cNvPr id="7" name="Rectangle: Rounded Corners 6">
            <a:extLst>
              <a:ext uri="{FF2B5EF4-FFF2-40B4-BE49-F238E27FC236}">
                <a16:creationId xmlns:a16="http://schemas.microsoft.com/office/drawing/2014/main" id="{3A9828B8-7649-9B97-281A-973CDF66FD2F}"/>
              </a:ext>
            </a:extLst>
          </p:cNvPr>
          <p:cNvSpPr/>
          <p:nvPr/>
        </p:nvSpPr>
        <p:spPr bwMode="auto">
          <a:xfrm>
            <a:off x="8954728" y="1269589"/>
            <a:ext cx="2544097" cy="2159411"/>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000000"/>
                </a:solidFill>
                <a:ea typeface="Segoe UI" pitchFamily="34" charset="0"/>
                <a:cs typeface="Segoe UI" pitchFamily="34" charset="0"/>
              </a:rPr>
              <a:t>Worker Node</a:t>
            </a:r>
          </a:p>
        </p:txBody>
      </p:sp>
      <p:sp>
        <p:nvSpPr>
          <p:cNvPr id="8" name="Rectangle: Rounded Corners 7">
            <a:extLst>
              <a:ext uri="{FF2B5EF4-FFF2-40B4-BE49-F238E27FC236}">
                <a16:creationId xmlns:a16="http://schemas.microsoft.com/office/drawing/2014/main" id="{30C4F44E-8622-11AC-2998-09E048AA6BAD}"/>
              </a:ext>
            </a:extLst>
          </p:cNvPr>
          <p:cNvSpPr/>
          <p:nvPr/>
        </p:nvSpPr>
        <p:spPr bwMode="auto">
          <a:xfrm>
            <a:off x="9006350" y="4015247"/>
            <a:ext cx="2544097" cy="2159411"/>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000000"/>
                </a:solidFill>
                <a:ea typeface="Segoe UI" pitchFamily="34" charset="0"/>
                <a:cs typeface="Segoe UI" pitchFamily="34" charset="0"/>
              </a:rPr>
              <a:t>Worker Node</a:t>
            </a:r>
          </a:p>
        </p:txBody>
      </p:sp>
      <p:sp>
        <p:nvSpPr>
          <p:cNvPr id="9" name="Rectangle 8">
            <a:extLst>
              <a:ext uri="{FF2B5EF4-FFF2-40B4-BE49-F238E27FC236}">
                <a16:creationId xmlns:a16="http://schemas.microsoft.com/office/drawing/2014/main" id="{AAAC5309-D9AD-7255-495B-855405D9A2A6}"/>
              </a:ext>
            </a:extLst>
          </p:cNvPr>
          <p:cNvSpPr/>
          <p:nvPr/>
        </p:nvSpPr>
        <p:spPr bwMode="auto">
          <a:xfrm>
            <a:off x="907025" y="3454808"/>
            <a:ext cx="2013156" cy="586247"/>
          </a:xfrm>
          <a:prstGeom prst="rect">
            <a:avLst/>
          </a:prstGeom>
          <a:solidFill>
            <a:schemeClr val="accent2">
              <a:lumMod val="20000"/>
              <a:lumOff val="80000"/>
            </a:schemeClr>
          </a:solidFill>
          <a:ln>
            <a:solidFill>
              <a:schemeClr val="accent2">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err="1">
                <a:solidFill>
                  <a:srgbClr val="000000"/>
                </a:solidFill>
                <a:ea typeface="Segoe UI" pitchFamily="34" charset="0"/>
                <a:cs typeface="Segoe UI" pitchFamily="34" charset="0"/>
              </a:rPr>
              <a:t>SparkContext</a:t>
            </a:r>
            <a:endParaRPr lang="en-US" sz="2000" dirty="0">
              <a:solidFill>
                <a:srgbClr val="000000"/>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736F8F34-770C-7FBD-FF18-D6789E04B647}"/>
              </a:ext>
            </a:extLst>
          </p:cNvPr>
          <p:cNvSpPr/>
          <p:nvPr/>
        </p:nvSpPr>
        <p:spPr bwMode="auto">
          <a:xfrm>
            <a:off x="9289025" y="1909916"/>
            <a:ext cx="2013156" cy="1342103"/>
          </a:xfrm>
          <a:prstGeom prst="rect">
            <a:avLst/>
          </a:prstGeom>
          <a:solidFill>
            <a:schemeClr val="accent2">
              <a:lumMod val="20000"/>
              <a:lumOff val="80000"/>
            </a:schemeClr>
          </a:solidFill>
          <a:ln>
            <a:solidFill>
              <a:schemeClr val="accent2">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dirty="0">
                <a:solidFill>
                  <a:srgbClr val="000000"/>
                </a:solidFill>
                <a:ea typeface="Segoe UI" pitchFamily="34" charset="0"/>
                <a:cs typeface="Segoe UI" pitchFamily="34" charset="0"/>
              </a:rPr>
              <a:t>Executor</a:t>
            </a:r>
          </a:p>
        </p:txBody>
      </p:sp>
      <p:sp>
        <p:nvSpPr>
          <p:cNvPr id="11" name="Rectangle 10">
            <a:extLst>
              <a:ext uri="{FF2B5EF4-FFF2-40B4-BE49-F238E27FC236}">
                <a16:creationId xmlns:a16="http://schemas.microsoft.com/office/drawing/2014/main" id="{380EE8B2-DA32-2DA8-9DF2-D4486B3D564A}"/>
              </a:ext>
            </a:extLst>
          </p:cNvPr>
          <p:cNvSpPr/>
          <p:nvPr/>
        </p:nvSpPr>
        <p:spPr bwMode="auto">
          <a:xfrm>
            <a:off x="10463981" y="1946787"/>
            <a:ext cx="825909" cy="626807"/>
          </a:xfrm>
          <a:prstGeom prst="rect">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dirty="0">
                <a:solidFill>
                  <a:srgbClr val="000000"/>
                </a:solidFill>
                <a:ea typeface="Segoe UI" pitchFamily="34" charset="0"/>
                <a:cs typeface="Segoe UI" pitchFamily="34" charset="0"/>
              </a:rPr>
              <a:t>Cache</a:t>
            </a:r>
          </a:p>
        </p:txBody>
      </p:sp>
      <p:sp>
        <p:nvSpPr>
          <p:cNvPr id="12" name="Rectangle 11">
            <a:extLst>
              <a:ext uri="{FF2B5EF4-FFF2-40B4-BE49-F238E27FC236}">
                <a16:creationId xmlns:a16="http://schemas.microsoft.com/office/drawing/2014/main" id="{5A845A63-10BE-9686-085B-23655D729914}"/>
              </a:ext>
            </a:extLst>
          </p:cNvPr>
          <p:cNvSpPr/>
          <p:nvPr/>
        </p:nvSpPr>
        <p:spPr bwMode="auto">
          <a:xfrm>
            <a:off x="9400867" y="2653483"/>
            <a:ext cx="825909" cy="560438"/>
          </a:xfrm>
          <a:prstGeom prst="rect">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dirty="0">
                <a:solidFill>
                  <a:srgbClr val="000000"/>
                </a:solidFill>
                <a:ea typeface="Segoe UI" pitchFamily="34" charset="0"/>
                <a:cs typeface="Segoe UI" pitchFamily="34" charset="0"/>
              </a:rPr>
              <a:t>Task</a:t>
            </a:r>
          </a:p>
        </p:txBody>
      </p:sp>
      <p:sp>
        <p:nvSpPr>
          <p:cNvPr id="13" name="Rectangle 12">
            <a:extLst>
              <a:ext uri="{FF2B5EF4-FFF2-40B4-BE49-F238E27FC236}">
                <a16:creationId xmlns:a16="http://schemas.microsoft.com/office/drawing/2014/main" id="{0882F42F-EC9E-2B87-F4CA-D5D0EB286D28}"/>
              </a:ext>
            </a:extLst>
          </p:cNvPr>
          <p:cNvSpPr/>
          <p:nvPr/>
        </p:nvSpPr>
        <p:spPr bwMode="auto">
          <a:xfrm>
            <a:off x="10358284" y="2653483"/>
            <a:ext cx="825909" cy="560438"/>
          </a:xfrm>
          <a:prstGeom prst="rect">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dirty="0">
                <a:solidFill>
                  <a:srgbClr val="000000"/>
                </a:solidFill>
                <a:ea typeface="Segoe UI" pitchFamily="34" charset="0"/>
                <a:cs typeface="Segoe UI" pitchFamily="34" charset="0"/>
              </a:rPr>
              <a:t>Task</a:t>
            </a:r>
          </a:p>
        </p:txBody>
      </p:sp>
      <p:sp>
        <p:nvSpPr>
          <p:cNvPr id="14" name="Rectangle 13">
            <a:extLst>
              <a:ext uri="{FF2B5EF4-FFF2-40B4-BE49-F238E27FC236}">
                <a16:creationId xmlns:a16="http://schemas.microsoft.com/office/drawing/2014/main" id="{7DC4CCAE-FD87-530A-DB57-4A4EFB654A17}"/>
              </a:ext>
            </a:extLst>
          </p:cNvPr>
          <p:cNvSpPr/>
          <p:nvPr/>
        </p:nvSpPr>
        <p:spPr bwMode="auto">
          <a:xfrm>
            <a:off x="9289025" y="4628536"/>
            <a:ext cx="2013156" cy="1342103"/>
          </a:xfrm>
          <a:prstGeom prst="rect">
            <a:avLst/>
          </a:prstGeom>
          <a:solidFill>
            <a:schemeClr val="accent2">
              <a:lumMod val="20000"/>
              <a:lumOff val="80000"/>
            </a:schemeClr>
          </a:solidFill>
          <a:ln>
            <a:solidFill>
              <a:schemeClr val="accent2">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dirty="0">
                <a:solidFill>
                  <a:srgbClr val="000000"/>
                </a:solidFill>
                <a:ea typeface="Segoe UI" pitchFamily="34" charset="0"/>
                <a:cs typeface="Segoe UI" pitchFamily="34" charset="0"/>
              </a:rPr>
              <a:t>Executor</a:t>
            </a:r>
          </a:p>
        </p:txBody>
      </p:sp>
      <p:sp>
        <p:nvSpPr>
          <p:cNvPr id="15" name="Rectangle 14">
            <a:extLst>
              <a:ext uri="{FF2B5EF4-FFF2-40B4-BE49-F238E27FC236}">
                <a16:creationId xmlns:a16="http://schemas.microsoft.com/office/drawing/2014/main" id="{7E73CCF4-0EE6-5BFB-7B8D-3BA2CEC08728}"/>
              </a:ext>
            </a:extLst>
          </p:cNvPr>
          <p:cNvSpPr/>
          <p:nvPr/>
        </p:nvSpPr>
        <p:spPr bwMode="auto">
          <a:xfrm>
            <a:off x="10463981" y="4665407"/>
            <a:ext cx="825909" cy="626807"/>
          </a:xfrm>
          <a:prstGeom prst="rect">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dirty="0">
                <a:solidFill>
                  <a:srgbClr val="000000"/>
                </a:solidFill>
                <a:ea typeface="Segoe UI" pitchFamily="34" charset="0"/>
                <a:cs typeface="Segoe UI" pitchFamily="34" charset="0"/>
              </a:rPr>
              <a:t>Cache</a:t>
            </a:r>
          </a:p>
        </p:txBody>
      </p:sp>
      <p:sp>
        <p:nvSpPr>
          <p:cNvPr id="16" name="Rectangle 15">
            <a:extLst>
              <a:ext uri="{FF2B5EF4-FFF2-40B4-BE49-F238E27FC236}">
                <a16:creationId xmlns:a16="http://schemas.microsoft.com/office/drawing/2014/main" id="{CCFBC074-E3BF-B682-B9BC-9E0FC63A0D09}"/>
              </a:ext>
            </a:extLst>
          </p:cNvPr>
          <p:cNvSpPr/>
          <p:nvPr/>
        </p:nvSpPr>
        <p:spPr bwMode="auto">
          <a:xfrm>
            <a:off x="9400867" y="5372103"/>
            <a:ext cx="825909" cy="560438"/>
          </a:xfrm>
          <a:prstGeom prst="rect">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dirty="0">
                <a:solidFill>
                  <a:srgbClr val="000000"/>
                </a:solidFill>
                <a:ea typeface="Segoe UI" pitchFamily="34" charset="0"/>
                <a:cs typeface="Segoe UI" pitchFamily="34" charset="0"/>
              </a:rPr>
              <a:t>Task</a:t>
            </a:r>
          </a:p>
        </p:txBody>
      </p:sp>
      <p:sp>
        <p:nvSpPr>
          <p:cNvPr id="17" name="Rectangle 16">
            <a:extLst>
              <a:ext uri="{FF2B5EF4-FFF2-40B4-BE49-F238E27FC236}">
                <a16:creationId xmlns:a16="http://schemas.microsoft.com/office/drawing/2014/main" id="{7ECEA6ED-83F7-DAE8-3389-4D78019E3389}"/>
              </a:ext>
            </a:extLst>
          </p:cNvPr>
          <p:cNvSpPr/>
          <p:nvPr/>
        </p:nvSpPr>
        <p:spPr bwMode="auto">
          <a:xfrm>
            <a:off x="10358284" y="5372103"/>
            <a:ext cx="825909" cy="560438"/>
          </a:xfrm>
          <a:prstGeom prst="rect">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dirty="0">
                <a:solidFill>
                  <a:srgbClr val="000000"/>
                </a:solidFill>
                <a:ea typeface="Segoe UI" pitchFamily="34" charset="0"/>
                <a:cs typeface="Segoe UI" pitchFamily="34" charset="0"/>
              </a:rPr>
              <a:t>Task</a:t>
            </a:r>
          </a:p>
        </p:txBody>
      </p:sp>
      <p:cxnSp>
        <p:nvCxnSpPr>
          <p:cNvPr id="19" name="Straight Arrow Connector 18">
            <a:extLst>
              <a:ext uri="{FF2B5EF4-FFF2-40B4-BE49-F238E27FC236}">
                <a16:creationId xmlns:a16="http://schemas.microsoft.com/office/drawing/2014/main" id="{4EDEC269-FF4A-6E9E-1470-A03E81423873}"/>
              </a:ext>
            </a:extLst>
          </p:cNvPr>
          <p:cNvCxnSpPr/>
          <p:nvPr/>
        </p:nvCxnSpPr>
        <p:spPr>
          <a:xfrm>
            <a:off x="10987549" y="3213921"/>
            <a:ext cx="0" cy="1451486"/>
          </a:xfrm>
          <a:prstGeom prst="straightConnector1">
            <a:avLst/>
          </a:prstGeom>
          <a:ln w="57150">
            <a:solidFill>
              <a:schemeClr val="accent3">
                <a:lumMod val="20000"/>
                <a:lumOff val="8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3886464-1400-F75E-5E17-9F401D4A5227}"/>
              </a:ext>
            </a:extLst>
          </p:cNvPr>
          <p:cNvCxnSpPr>
            <a:stCxn id="4" idx="3"/>
            <a:endCxn id="6" idx="1"/>
          </p:cNvCxnSpPr>
          <p:nvPr/>
        </p:nvCxnSpPr>
        <p:spPr>
          <a:xfrm>
            <a:off x="3185652" y="3570952"/>
            <a:ext cx="1465006" cy="0"/>
          </a:xfrm>
          <a:prstGeom prst="straightConnector1">
            <a:avLst/>
          </a:prstGeom>
          <a:ln w="57150">
            <a:solidFill>
              <a:schemeClr val="accent3">
                <a:lumMod val="20000"/>
                <a:lumOff val="80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7ADF061-AC34-D97E-5949-7EFC70565620}"/>
              </a:ext>
            </a:extLst>
          </p:cNvPr>
          <p:cNvCxnSpPr/>
          <p:nvPr/>
        </p:nvCxnSpPr>
        <p:spPr>
          <a:xfrm>
            <a:off x="7069394" y="3570952"/>
            <a:ext cx="1465006" cy="0"/>
          </a:xfrm>
          <a:prstGeom prst="straightConnector1">
            <a:avLst/>
          </a:prstGeom>
          <a:ln w="57150">
            <a:solidFill>
              <a:schemeClr val="accent3">
                <a:lumMod val="20000"/>
                <a:lumOff val="80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446637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a:xfrm>
            <a:off x="418644" y="424452"/>
            <a:ext cx="11343820" cy="397545"/>
          </a:xfrm>
        </p:spPr>
        <p:txBody>
          <a:bodyPr/>
          <a:lstStyle/>
          <a:p>
            <a:r>
              <a:rPr lang="en-GB" sz="2800" spc="-50" dirty="0">
                <a:ln w="3175">
                  <a:noFill/>
                </a:ln>
                <a:solidFill>
                  <a:schemeClr val="tx1"/>
                </a:solidFill>
                <a:latin typeface="Segoe UI Semibold"/>
                <a:ea typeface="+mn-ea"/>
                <a:cs typeface="Segoe UI" pitchFamily="34" charset="0"/>
              </a:rPr>
              <a:t>Introduction to Apache Spark</a:t>
            </a:r>
            <a:endParaRPr lang="en-US" sz="2800" spc="-50" dirty="0">
              <a:ln w="3175">
                <a:noFill/>
              </a:ln>
              <a:solidFill>
                <a:schemeClr val="tx1"/>
              </a:solidFill>
              <a:latin typeface="Segoe UI Semibold"/>
              <a:ea typeface="+mn-ea"/>
              <a:cs typeface="Segoe UI" pitchFamily="34" charset="0"/>
            </a:endParaRPr>
          </a:p>
        </p:txBody>
      </p:sp>
      <p:pic>
        <p:nvPicPr>
          <p:cNvPr id="2050" name="Picture 2" descr="This image provides an overview of the core components of Apache Spark in Azure Synapse Analytics. &#10;&#10;The bottom of the image makes reference to Data Lake and Blob Storage accounts providing the storage component.&#10;&#10;Above this is a YARN layer to provide the resource management layer.&#10;&#10;Above this is the Spark core engine, and above this are optional components such as Spark SQL, SPark MLib and GraphX">
            <a:extLst>
              <a:ext uri="{FF2B5EF4-FFF2-40B4-BE49-F238E27FC236}">
                <a16:creationId xmlns:a16="http://schemas.microsoft.com/office/drawing/2014/main" id="{2884297F-0202-48C5-99AF-B17FDDACAA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406"/>
          <a:stretch/>
        </p:blipFill>
        <p:spPr bwMode="auto">
          <a:xfrm>
            <a:off x="1061180" y="1469876"/>
            <a:ext cx="9753600" cy="4750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883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CEE1A3-AFA9-F737-07C9-FDAC500BE45F}"/>
              </a:ext>
            </a:extLst>
          </p:cNvPr>
          <p:cNvSpPr>
            <a:spLocks noGrp="1"/>
          </p:cNvSpPr>
          <p:nvPr>
            <p:ph type="title"/>
          </p:nvPr>
        </p:nvSpPr>
        <p:spPr/>
        <p:txBody>
          <a:bodyPr/>
          <a:lstStyle/>
          <a:p>
            <a:r>
              <a:rPr lang="en-US" dirty="0"/>
              <a:t>Spark in Fabric</a:t>
            </a:r>
          </a:p>
        </p:txBody>
      </p:sp>
      <p:sp>
        <p:nvSpPr>
          <p:cNvPr id="6" name="Content Placeholder 5">
            <a:extLst>
              <a:ext uri="{FF2B5EF4-FFF2-40B4-BE49-F238E27FC236}">
                <a16:creationId xmlns:a16="http://schemas.microsoft.com/office/drawing/2014/main" id="{D738D60A-8B19-A54E-D091-7BFE06A1AC90}"/>
              </a:ext>
            </a:extLst>
          </p:cNvPr>
          <p:cNvSpPr>
            <a:spLocks noGrp="1"/>
          </p:cNvSpPr>
          <p:nvPr>
            <p:ph sz="quarter" idx="10"/>
          </p:nvPr>
        </p:nvSpPr>
        <p:spPr>
          <a:xfrm>
            <a:off x="584200" y="1435100"/>
            <a:ext cx="11018838" cy="1982081"/>
          </a:xfrm>
        </p:spPr>
        <p:txBody>
          <a:bodyPr/>
          <a:lstStyle/>
          <a:p>
            <a:r>
              <a:rPr lang="en-US" b="1" i="0" dirty="0">
                <a:solidFill>
                  <a:srgbClr val="E6E6E6"/>
                </a:solidFill>
                <a:effectLst/>
                <a:latin typeface="Segoe UI" panose="020B0502040204020203" pitchFamily="34" charset="0"/>
              </a:rPr>
              <a:t>Configurable Clusters</a:t>
            </a:r>
          </a:p>
          <a:p>
            <a:r>
              <a:rPr lang="en-US" b="1" dirty="0">
                <a:solidFill>
                  <a:srgbClr val="E6E6E6"/>
                </a:solidFill>
                <a:latin typeface="Segoe UI" panose="020B0502040204020203" pitchFamily="34" charset="0"/>
              </a:rPr>
              <a:t>Notebooks that support </a:t>
            </a:r>
            <a:r>
              <a:rPr lang="en-US" b="1" i="0" dirty="0">
                <a:solidFill>
                  <a:srgbClr val="E6E6E6"/>
                </a:solidFill>
                <a:effectLst/>
                <a:latin typeface="Segoe UI" panose="020B0502040204020203" pitchFamily="34" charset="0"/>
              </a:rPr>
              <a:t>Java, Scala, Python, and R</a:t>
            </a:r>
          </a:p>
          <a:p>
            <a:r>
              <a:rPr lang="en-US" b="1" dirty="0">
                <a:solidFill>
                  <a:srgbClr val="E6E6E6"/>
                </a:solidFill>
                <a:latin typeface="Segoe UI" panose="020B0502040204020203" pitchFamily="34" charset="0"/>
              </a:rPr>
              <a:t>Built-in Delta Lake packages</a:t>
            </a:r>
          </a:p>
          <a:p>
            <a:r>
              <a:rPr lang="en-US" b="1" dirty="0">
                <a:solidFill>
                  <a:srgbClr val="E6E6E6"/>
                </a:solidFill>
                <a:latin typeface="Segoe UI" panose="020B0502040204020203" pitchFamily="34" charset="0"/>
              </a:rPr>
              <a:t>Spark Job Definitions</a:t>
            </a:r>
          </a:p>
        </p:txBody>
      </p:sp>
    </p:spTree>
    <p:extLst>
      <p:ext uri="{BB962C8B-B14F-4D97-AF65-F5344CB8AC3E}">
        <p14:creationId xmlns:p14="http://schemas.microsoft.com/office/powerpoint/2010/main" val="285475168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AC1CF-BCBA-6C77-2013-766031577C48}"/>
              </a:ext>
            </a:extLst>
          </p:cNvPr>
          <p:cNvSpPr>
            <a:spLocks noGrp="1"/>
          </p:cNvSpPr>
          <p:nvPr>
            <p:ph type="title"/>
          </p:nvPr>
        </p:nvSpPr>
        <p:spPr/>
        <p:txBody>
          <a:bodyPr/>
          <a:lstStyle/>
          <a:p>
            <a:r>
              <a:rPr lang="en-US" dirty="0"/>
              <a:t>Spark Clusters in Fabric</a:t>
            </a:r>
          </a:p>
        </p:txBody>
      </p:sp>
      <p:sp>
        <p:nvSpPr>
          <p:cNvPr id="3" name="Content Placeholder 2">
            <a:extLst>
              <a:ext uri="{FF2B5EF4-FFF2-40B4-BE49-F238E27FC236}">
                <a16:creationId xmlns:a16="http://schemas.microsoft.com/office/drawing/2014/main" id="{EABFE0F2-1AED-27E6-E67D-BAA91C8702E6}"/>
              </a:ext>
            </a:extLst>
          </p:cNvPr>
          <p:cNvSpPr>
            <a:spLocks noGrp="1"/>
          </p:cNvSpPr>
          <p:nvPr>
            <p:ph sz="quarter" idx="12"/>
          </p:nvPr>
        </p:nvSpPr>
        <p:spPr>
          <a:xfrm>
            <a:off x="584200" y="1435100"/>
            <a:ext cx="5211763" cy="4912114"/>
          </a:xfrm>
        </p:spPr>
        <p:txBody>
          <a:bodyPr/>
          <a:lstStyle/>
          <a:p>
            <a:r>
              <a:rPr lang="en-US" dirty="0"/>
              <a:t>Each workspace is assigned a cluster.</a:t>
            </a:r>
          </a:p>
          <a:p>
            <a:r>
              <a:rPr lang="en-US" dirty="0"/>
              <a:t>A workspace admin can change the type of virtual machines used, the Spark runtime version, and other Spark properties.</a:t>
            </a:r>
          </a:p>
          <a:p>
            <a:r>
              <a:rPr lang="en-US" dirty="0"/>
              <a:t>Clusters include many of the most commonly used libraries, but you can install others in the workspace settings</a:t>
            </a:r>
          </a:p>
        </p:txBody>
      </p:sp>
      <p:sp>
        <p:nvSpPr>
          <p:cNvPr id="5" name="Content Placeholder 4">
            <a:extLst>
              <a:ext uri="{FF2B5EF4-FFF2-40B4-BE49-F238E27FC236}">
                <a16:creationId xmlns:a16="http://schemas.microsoft.com/office/drawing/2014/main" id="{76E3BFEF-7D90-6E0D-681A-5DD4D0E66E78}"/>
              </a:ext>
            </a:extLst>
          </p:cNvPr>
          <p:cNvSpPr>
            <a:spLocks noGrp="1"/>
          </p:cNvSpPr>
          <p:nvPr>
            <p:ph sz="quarter" idx="13"/>
          </p:nvPr>
        </p:nvSpPr>
        <p:spPr/>
        <p:txBody>
          <a:bodyPr/>
          <a:lstStyle/>
          <a:p>
            <a:endParaRPr lang="en-US"/>
          </a:p>
        </p:txBody>
      </p:sp>
      <p:pic>
        <p:nvPicPr>
          <p:cNvPr id="4" name="Picture 3" descr="A screenshot of a library&#10;&#10;Description automatically generated">
            <a:extLst>
              <a:ext uri="{FF2B5EF4-FFF2-40B4-BE49-F238E27FC236}">
                <a16:creationId xmlns:a16="http://schemas.microsoft.com/office/drawing/2014/main" id="{F3676C69-3CE9-B008-6C2A-6F09591CBB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4564" y="1435100"/>
            <a:ext cx="5909948" cy="2573081"/>
          </a:xfrm>
          <a:prstGeom prst="rect">
            <a:avLst/>
          </a:prstGeom>
        </p:spPr>
      </p:pic>
    </p:spTree>
    <p:extLst>
      <p:ext uri="{BB962C8B-B14F-4D97-AF65-F5344CB8AC3E}">
        <p14:creationId xmlns:p14="http://schemas.microsoft.com/office/powerpoint/2010/main" val="61994874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68EBE-8088-740A-6F14-F326AE6A8397}"/>
              </a:ext>
            </a:extLst>
          </p:cNvPr>
          <p:cNvSpPr>
            <a:spLocks noGrp="1"/>
          </p:cNvSpPr>
          <p:nvPr>
            <p:ph type="title"/>
          </p:nvPr>
        </p:nvSpPr>
        <p:spPr/>
        <p:txBody>
          <a:bodyPr/>
          <a:lstStyle/>
          <a:p>
            <a:r>
              <a:rPr lang="en-US" sz="2800" dirty="0">
                <a:solidFill>
                  <a:schemeClr val="tx1"/>
                </a:solidFill>
              </a:rPr>
              <a:t>Spark Pools in Fabric</a:t>
            </a:r>
          </a:p>
        </p:txBody>
      </p:sp>
      <p:pic>
        <p:nvPicPr>
          <p:cNvPr id="1026" name="Picture 2" descr="Image of a Spark Compute Platform with Starter Pools and Custom Spark Pools.">
            <a:extLst>
              <a:ext uri="{FF2B5EF4-FFF2-40B4-BE49-F238E27FC236}">
                <a16:creationId xmlns:a16="http://schemas.microsoft.com/office/drawing/2014/main" id="{050543F5-6C38-F928-2E2C-76BA2CF0E6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0264" y="2170949"/>
            <a:ext cx="10171471" cy="3268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759993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B8CEB-5BBF-A9FA-7A70-966DDE75F9BB}"/>
              </a:ext>
            </a:extLst>
          </p:cNvPr>
          <p:cNvSpPr>
            <a:spLocks noGrp="1"/>
          </p:cNvSpPr>
          <p:nvPr>
            <p:ph type="title"/>
          </p:nvPr>
        </p:nvSpPr>
        <p:spPr/>
        <p:txBody>
          <a:bodyPr/>
          <a:lstStyle/>
          <a:p>
            <a:r>
              <a:rPr lang="en-US" dirty="0"/>
              <a:t>Spark Pool Node Sizes</a:t>
            </a:r>
          </a:p>
        </p:txBody>
      </p:sp>
      <p:graphicFrame>
        <p:nvGraphicFramePr>
          <p:cNvPr id="5" name="Table 5">
            <a:extLst>
              <a:ext uri="{FF2B5EF4-FFF2-40B4-BE49-F238E27FC236}">
                <a16:creationId xmlns:a16="http://schemas.microsoft.com/office/drawing/2014/main" id="{FA14101F-AC64-FBA0-CF87-09673DA86E24}"/>
              </a:ext>
            </a:extLst>
          </p:cNvPr>
          <p:cNvGraphicFramePr>
            <a:graphicFrameLocks noGrp="1"/>
          </p:cNvGraphicFramePr>
          <p:nvPr>
            <p:extLst>
              <p:ext uri="{D42A27DB-BD31-4B8C-83A1-F6EECF244321}">
                <p14:modId xmlns:p14="http://schemas.microsoft.com/office/powerpoint/2010/main" val="4266851683"/>
              </p:ext>
            </p:extLst>
          </p:nvPr>
        </p:nvGraphicFramePr>
        <p:xfrm>
          <a:off x="2029619" y="3674314"/>
          <a:ext cx="8127999" cy="222504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579692321"/>
                    </a:ext>
                  </a:extLst>
                </a:gridCol>
                <a:gridCol w="2709333">
                  <a:extLst>
                    <a:ext uri="{9D8B030D-6E8A-4147-A177-3AD203B41FA5}">
                      <a16:colId xmlns:a16="http://schemas.microsoft.com/office/drawing/2014/main" val="512741574"/>
                    </a:ext>
                  </a:extLst>
                </a:gridCol>
                <a:gridCol w="2709333">
                  <a:extLst>
                    <a:ext uri="{9D8B030D-6E8A-4147-A177-3AD203B41FA5}">
                      <a16:colId xmlns:a16="http://schemas.microsoft.com/office/drawing/2014/main" val="1091962553"/>
                    </a:ext>
                  </a:extLst>
                </a:gridCol>
              </a:tblGrid>
              <a:tr h="370840">
                <a:tc>
                  <a:txBody>
                    <a:bodyPr/>
                    <a:lstStyle/>
                    <a:p>
                      <a:pPr algn="ctr" fontAlgn="t"/>
                      <a:r>
                        <a:rPr lang="en-US" dirty="0">
                          <a:effectLst/>
                        </a:rPr>
                        <a:t>Size</a:t>
                      </a:r>
                    </a:p>
                  </a:txBody>
                  <a:tcPr/>
                </a:tc>
                <a:tc>
                  <a:txBody>
                    <a:bodyPr/>
                    <a:lstStyle/>
                    <a:p>
                      <a:pPr algn="ctr" fontAlgn="t"/>
                      <a:r>
                        <a:rPr lang="en-US">
                          <a:effectLst/>
                        </a:rPr>
                        <a:t>vCore</a:t>
                      </a:r>
                    </a:p>
                  </a:txBody>
                  <a:tcPr/>
                </a:tc>
                <a:tc>
                  <a:txBody>
                    <a:bodyPr/>
                    <a:lstStyle/>
                    <a:p>
                      <a:pPr algn="ctr" fontAlgn="t"/>
                      <a:r>
                        <a:rPr lang="en-US">
                          <a:effectLst/>
                        </a:rPr>
                        <a:t>Memory</a:t>
                      </a:r>
                    </a:p>
                  </a:txBody>
                  <a:tcPr/>
                </a:tc>
                <a:extLst>
                  <a:ext uri="{0D108BD9-81ED-4DB2-BD59-A6C34878D82A}">
                    <a16:rowId xmlns:a16="http://schemas.microsoft.com/office/drawing/2014/main" val="1941402624"/>
                  </a:ext>
                </a:extLst>
              </a:tr>
              <a:tr h="370840">
                <a:tc>
                  <a:txBody>
                    <a:bodyPr/>
                    <a:lstStyle/>
                    <a:p>
                      <a:pPr algn="ctr" fontAlgn="t"/>
                      <a:r>
                        <a:rPr lang="en-US">
                          <a:effectLst/>
                        </a:rPr>
                        <a:t>Small</a:t>
                      </a:r>
                    </a:p>
                  </a:txBody>
                  <a:tcPr/>
                </a:tc>
                <a:tc>
                  <a:txBody>
                    <a:bodyPr/>
                    <a:lstStyle/>
                    <a:p>
                      <a:pPr algn="ctr" fontAlgn="t"/>
                      <a:r>
                        <a:rPr lang="en-US">
                          <a:effectLst/>
                        </a:rPr>
                        <a:t>4</a:t>
                      </a:r>
                    </a:p>
                  </a:txBody>
                  <a:tcPr/>
                </a:tc>
                <a:tc>
                  <a:txBody>
                    <a:bodyPr/>
                    <a:lstStyle/>
                    <a:p>
                      <a:pPr algn="ctr" fontAlgn="t"/>
                      <a:r>
                        <a:rPr lang="en-US">
                          <a:effectLst/>
                        </a:rPr>
                        <a:t>32 GB</a:t>
                      </a:r>
                    </a:p>
                  </a:txBody>
                  <a:tcPr/>
                </a:tc>
                <a:extLst>
                  <a:ext uri="{0D108BD9-81ED-4DB2-BD59-A6C34878D82A}">
                    <a16:rowId xmlns:a16="http://schemas.microsoft.com/office/drawing/2014/main" val="2115651816"/>
                  </a:ext>
                </a:extLst>
              </a:tr>
              <a:tr h="370840">
                <a:tc>
                  <a:txBody>
                    <a:bodyPr/>
                    <a:lstStyle/>
                    <a:p>
                      <a:pPr algn="ctr" fontAlgn="t"/>
                      <a:r>
                        <a:rPr lang="en-US">
                          <a:effectLst/>
                        </a:rPr>
                        <a:t>Medium</a:t>
                      </a:r>
                    </a:p>
                  </a:txBody>
                  <a:tcPr/>
                </a:tc>
                <a:tc>
                  <a:txBody>
                    <a:bodyPr/>
                    <a:lstStyle/>
                    <a:p>
                      <a:pPr algn="ctr" fontAlgn="t"/>
                      <a:r>
                        <a:rPr lang="en-US">
                          <a:effectLst/>
                        </a:rPr>
                        <a:t>8</a:t>
                      </a:r>
                    </a:p>
                  </a:txBody>
                  <a:tcPr/>
                </a:tc>
                <a:tc>
                  <a:txBody>
                    <a:bodyPr/>
                    <a:lstStyle/>
                    <a:p>
                      <a:pPr algn="ctr" fontAlgn="t"/>
                      <a:r>
                        <a:rPr lang="en-US">
                          <a:effectLst/>
                        </a:rPr>
                        <a:t>64 GB</a:t>
                      </a:r>
                    </a:p>
                  </a:txBody>
                  <a:tcPr/>
                </a:tc>
                <a:extLst>
                  <a:ext uri="{0D108BD9-81ED-4DB2-BD59-A6C34878D82A}">
                    <a16:rowId xmlns:a16="http://schemas.microsoft.com/office/drawing/2014/main" val="660601407"/>
                  </a:ext>
                </a:extLst>
              </a:tr>
              <a:tr h="370840">
                <a:tc>
                  <a:txBody>
                    <a:bodyPr/>
                    <a:lstStyle/>
                    <a:p>
                      <a:pPr algn="ctr" fontAlgn="t"/>
                      <a:r>
                        <a:rPr lang="en-US">
                          <a:effectLst/>
                        </a:rPr>
                        <a:t>Large</a:t>
                      </a:r>
                    </a:p>
                  </a:txBody>
                  <a:tcPr/>
                </a:tc>
                <a:tc>
                  <a:txBody>
                    <a:bodyPr/>
                    <a:lstStyle/>
                    <a:p>
                      <a:pPr algn="ctr" fontAlgn="t"/>
                      <a:r>
                        <a:rPr lang="en-US">
                          <a:effectLst/>
                        </a:rPr>
                        <a:t>16</a:t>
                      </a:r>
                    </a:p>
                  </a:txBody>
                  <a:tcPr/>
                </a:tc>
                <a:tc>
                  <a:txBody>
                    <a:bodyPr/>
                    <a:lstStyle/>
                    <a:p>
                      <a:pPr algn="ctr" fontAlgn="t"/>
                      <a:r>
                        <a:rPr lang="en-US">
                          <a:effectLst/>
                        </a:rPr>
                        <a:t>128 GB</a:t>
                      </a:r>
                    </a:p>
                  </a:txBody>
                  <a:tcPr/>
                </a:tc>
                <a:extLst>
                  <a:ext uri="{0D108BD9-81ED-4DB2-BD59-A6C34878D82A}">
                    <a16:rowId xmlns:a16="http://schemas.microsoft.com/office/drawing/2014/main" val="1860773418"/>
                  </a:ext>
                </a:extLst>
              </a:tr>
              <a:tr h="370840">
                <a:tc>
                  <a:txBody>
                    <a:bodyPr/>
                    <a:lstStyle/>
                    <a:p>
                      <a:pPr algn="ctr" fontAlgn="t"/>
                      <a:r>
                        <a:rPr lang="en-US">
                          <a:effectLst/>
                        </a:rPr>
                        <a:t>X-Large</a:t>
                      </a:r>
                    </a:p>
                  </a:txBody>
                  <a:tcPr/>
                </a:tc>
                <a:tc>
                  <a:txBody>
                    <a:bodyPr/>
                    <a:lstStyle/>
                    <a:p>
                      <a:pPr algn="ctr" fontAlgn="t"/>
                      <a:r>
                        <a:rPr lang="en-US" dirty="0">
                          <a:effectLst/>
                        </a:rPr>
                        <a:t>32</a:t>
                      </a:r>
                    </a:p>
                  </a:txBody>
                  <a:tcPr/>
                </a:tc>
                <a:tc>
                  <a:txBody>
                    <a:bodyPr/>
                    <a:lstStyle/>
                    <a:p>
                      <a:pPr algn="ctr" fontAlgn="t"/>
                      <a:r>
                        <a:rPr lang="en-US" dirty="0">
                          <a:effectLst/>
                        </a:rPr>
                        <a:t>256 GB</a:t>
                      </a:r>
                    </a:p>
                  </a:txBody>
                  <a:tcPr/>
                </a:tc>
                <a:extLst>
                  <a:ext uri="{0D108BD9-81ED-4DB2-BD59-A6C34878D82A}">
                    <a16:rowId xmlns:a16="http://schemas.microsoft.com/office/drawing/2014/main" val="980849762"/>
                  </a:ext>
                </a:extLst>
              </a:tr>
              <a:tr h="370840">
                <a:tc>
                  <a:txBody>
                    <a:bodyPr/>
                    <a:lstStyle/>
                    <a:p>
                      <a:pPr algn="ctr" fontAlgn="t"/>
                      <a:r>
                        <a:rPr lang="en-US">
                          <a:effectLst/>
                        </a:rPr>
                        <a:t>XX-Large</a:t>
                      </a:r>
                    </a:p>
                  </a:txBody>
                  <a:tcPr/>
                </a:tc>
                <a:tc>
                  <a:txBody>
                    <a:bodyPr/>
                    <a:lstStyle/>
                    <a:p>
                      <a:pPr algn="ctr" fontAlgn="t"/>
                      <a:r>
                        <a:rPr lang="en-US" dirty="0">
                          <a:effectLst/>
                        </a:rPr>
                        <a:t>64</a:t>
                      </a:r>
                    </a:p>
                  </a:txBody>
                  <a:tcPr/>
                </a:tc>
                <a:tc>
                  <a:txBody>
                    <a:bodyPr/>
                    <a:lstStyle/>
                    <a:p>
                      <a:pPr algn="ctr" fontAlgn="t"/>
                      <a:r>
                        <a:rPr lang="en-US" dirty="0">
                          <a:effectLst/>
                        </a:rPr>
                        <a:t>512 GB</a:t>
                      </a:r>
                    </a:p>
                  </a:txBody>
                  <a:tcPr/>
                </a:tc>
                <a:extLst>
                  <a:ext uri="{0D108BD9-81ED-4DB2-BD59-A6C34878D82A}">
                    <a16:rowId xmlns:a16="http://schemas.microsoft.com/office/drawing/2014/main" val="720499392"/>
                  </a:ext>
                </a:extLst>
              </a:tr>
            </a:tbl>
          </a:graphicData>
        </a:graphic>
      </p:graphicFrame>
      <p:sp>
        <p:nvSpPr>
          <p:cNvPr id="7" name="Content Placeholder 6">
            <a:extLst>
              <a:ext uri="{FF2B5EF4-FFF2-40B4-BE49-F238E27FC236}">
                <a16:creationId xmlns:a16="http://schemas.microsoft.com/office/drawing/2014/main" id="{A654BE44-4910-2E93-6951-B193719FA600}"/>
              </a:ext>
            </a:extLst>
          </p:cNvPr>
          <p:cNvSpPr>
            <a:spLocks noGrp="1"/>
          </p:cNvSpPr>
          <p:nvPr>
            <p:ph sz="quarter" idx="10"/>
          </p:nvPr>
        </p:nvSpPr>
        <p:spPr>
          <a:xfrm>
            <a:off x="584200" y="1435100"/>
            <a:ext cx="11018838" cy="1292662"/>
          </a:xfrm>
        </p:spPr>
        <p:txBody>
          <a:bodyPr/>
          <a:lstStyle/>
          <a:p>
            <a:r>
              <a:rPr lang="en-US" b="0" i="0" dirty="0">
                <a:solidFill>
                  <a:srgbClr val="E6E6E6"/>
                </a:solidFill>
                <a:effectLst/>
                <a:latin typeface="Segoe UI" panose="020B0502040204020203" pitchFamily="34" charset="0"/>
              </a:rPr>
              <a:t>A Spark pool can be defined with node sizes that range from a small compute node (with 4 vCore and 32 GB of memory) to a large compute node (with 64 vCore and 512 GB of memory per node).</a:t>
            </a:r>
            <a:endParaRPr lang="en-US" dirty="0"/>
          </a:p>
        </p:txBody>
      </p:sp>
    </p:spTree>
    <p:extLst>
      <p:ext uri="{BB962C8B-B14F-4D97-AF65-F5344CB8AC3E}">
        <p14:creationId xmlns:p14="http://schemas.microsoft.com/office/powerpoint/2010/main" val="378429049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1E911-107F-E734-D354-8260956F90B8}"/>
              </a:ext>
            </a:extLst>
          </p:cNvPr>
          <p:cNvSpPr>
            <a:spLocks noGrp="1"/>
          </p:cNvSpPr>
          <p:nvPr>
            <p:ph type="title"/>
          </p:nvPr>
        </p:nvSpPr>
        <p:spPr>
          <a:xfrm>
            <a:off x="588263" y="457200"/>
            <a:ext cx="11018520" cy="553998"/>
          </a:xfrm>
        </p:spPr>
        <p:txBody>
          <a:bodyPr wrap="square" anchor="t">
            <a:normAutofit/>
          </a:bodyPr>
          <a:lstStyle/>
          <a:p>
            <a:r>
              <a:rPr lang="en-US" dirty="0"/>
              <a:t>Autoscale for Spark Pools</a:t>
            </a:r>
          </a:p>
        </p:txBody>
      </p:sp>
      <p:graphicFrame>
        <p:nvGraphicFramePr>
          <p:cNvPr id="5" name="Content Placeholder 2">
            <a:extLst>
              <a:ext uri="{FF2B5EF4-FFF2-40B4-BE49-F238E27FC236}">
                <a16:creationId xmlns:a16="http://schemas.microsoft.com/office/drawing/2014/main" id="{02A5005F-1DE5-95EF-32EA-5FD9ABB9DDC3}"/>
              </a:ext>
            </a:extLst>
          </p:cNvPr>
          <p:cNvGraphicFramePr>
            <a:graphicFrameLocks noGrp="1"/>
          </p:cNvGraphicFramePr>
          <p:nvPr>
            <p:ph sz="quarter" idx="10"/>
            <p:extLst>
              <p:ext uri="{D42A27DB-BD31-4B8C-83A1-F6EECF244321}">
                <p14:modId xmlns:p14="http://schemas.microsoft.com/office/powerpoint/2010/main" val="4017800205"/>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8808758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28CB8-0BC3-C336-F754-2A67CA39A792}"/>
              </a:ext>
            </a:extLst>
          </p:cNvPr>
          <p:cNvSpPr>
            <a:spLocks noGrp="1"/>
          </p:cNvSpPr>
          <p:nvPr>
            <p:ph type="title"/>
          </p:nvPr>
        </p:nvSpPr>
        <p:spPr>
          <a:xfrm>
            <a:off x="588263" y="457200"/>
            <a:ext cx="11018520" cy="553998"/>
          </a:xfrm>
        </p:spPr>
        <p:txBody>
          <a:bodyPr wrap="square" anchor="t">
            <a:normAutofit/>
          </a:bodyPr>
          <a:lstStyle/>
          <a:p>
            <a:r>
              <a:rPr lang="en-US" dirty="0"/>
              <a:t>Spark Pools and Fabric Billing</a:t>
            </a:r>
          </a:p>
        </p:txBody>
      </p:sp>
      <p:pic>
        <p:nvPicPr>
          <p:cNvPr id="5" name="Content Placeholder 4" descr="A screenshot of a computer&#10;&#10;Description automatically generated">
            <a:extLst>
              <a:ext uri="{FF2B5EF4-FFF2-40B4-BE49-F238E27FC236}">
                <a16:creationId xmlns:a16="http://schemas.microsoft.com/office/drawing/2014/main" id="{6F527043-6172-980F-D219-7B2C397B903A}"/>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584200" y="2405847"/>
            <a:ext cx="11018838" cy="2892443"/>
          </a:xfrm>
          <a:noFill/>
        </p:spPr>
      </p:pic>
    </p:spTree>
    <p:extLst>
      <p:ext uri="{BB962C8B-B14F-4D97-AF65-F5344CB8AC3E}">
        <p14:creationId xmlns:p14="http://schemas.microsoft.com/office/powerpoint/2010/main" val="1685100820"/>
      </p:ext>
    </p:extLst>
  </p:cSld>
  <p:clrMapOvr>
    <a:masterClrMapping/>
  </p:clrMapOvr>
  <p:transition>
    <p:fade/>
  </p:transition>
</p:sld>
</file>

<file path=ppt/theme/theme1.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8CFE09A3088BA4C8DAD689BB01679B8" ma:contentTypeVersion="10" ma:contentTypeDescription="Create a new document." ma:contentTypeScope="" ma:versionID="76f34acd9020c8ce1aab729b67fd078e">
  <xsd:schema xmlns:xsd="http://www.w3.org/2001/XMLSchema" xmlns:xs="http://www.w3.org/2001/XMLSchema" xmlns:p="http://schemas.microsoft.com/office/2006/metadata/properties" xmlns:ns2="30241bb1-3633-4696-a205-62244f9c1dd7" targetNamespace="http://schemas.microsoft.com/office/2006/metadata/properties" ma:root="true" ma:fieldsID="a37d36f2a6ec64e42d083cbe14a0e6d2" ns2:_="">
    <xsd:import namespace="30241bb1-3633-4696-a205-62244f9c1dd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0241bb1-3633-4696-a205-62244f9c1d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8B55F93-F793-45E6-8EF9-B02CA25D11D4}">
  <ds:schemaRefs>
    <ds:schemaRef ds:uri="http://schemas.microsoft.com/sharepoint/v3/contenttype/forms"/>
  </ds:schemaRefs>
</ds:datastoreItem>
</file>

<file path=customXml/itemProps2.xml><?xml version="1.0" encoding="utf-8"?>
<ds:datastoreItem xmlns:ds="http://schemas.openxmlformats.org/officeDocument/2006/customXml" ds:itemID="{C613294D-4047-4378-B921-1DADD5B7ED12}"/>
</file>

<file path=customXml/itemProps3.xml><?xml version="1.0" encoding="utf-8"?>
<ds:datastoreItem xmlns:ds="http://schemas.openxmlformats.org/officeDocument/2006/customXml" ds:itemID="{EDCB3B52-9508-4A63-AFCC-05E7630C15CA}">
  <ds:schemaRefs>
    <ds:schemaRef ds:uri="http://schemas.microsoft.com/office/2006/metadata/properties"/>
    <ds:schemaRef ds:uri="http://schemas.microsoft.com/office/infopath/2007/PartnerControls"/>
    <ds:schemaRef ds:uri="ec9ab3cf-5ffc-4e23-9951-e59f1d4d2772"/>
    <ds:schemaRef ds:uri="df7f103e-597c-493b-bc31-914106b908e0"/>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2534</TotalTime>
  <Words>3352</Words>
  <Application>Microsoft Office PowerPoint</Application>
  <PresentationFormat>Widescreen</PresentationFormat>
  <Paragraphs>207</Paragraphs>
  <Slides>16</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Aptos</vt:lpstr>
      <vt:lpstr>Arial</vt:lpstr>
      <vt:lpstr>Calibri</vt:lpstr>
      <vt:lpstr>Consolas</vt:lpstr>
      <vt:lpstr>Segoe UI</vt:lpstr>
      <vt:lpstr>Segoe UI Semibold</vt:lpstr>
      <vt:lpstr>Segoe UI Semilight</vt:lpstr>
      <vt:lpstr>Wingdings</vt:lpstr>
      <vt:lpstr>1_Black Template</vt:lpstr>
      <vt:lpstr>Using Apache Spark in Microsoft Fabric </vt:lpstr>
      <vt:lpstr>Introduction to Apache Spark</vt:lpstr>
      <vt:lpstr>Introduction to Apache Spark</vt:lpstr>
      <vt:lpstr>Spark in Fabric</vt:lpstr>
      <vt:lpstr>Spark Clusters in Fabric</vt:lpstr>
      <vt:lpstr>Spark Pools in Fabric</vt:lpstr>
      <vt:lpstr>Spark Pool Node Sizes</vt:lpstr>
      <vt:lpstr>Autoscale for Spark Pools</vt:lpstr>
      <vt:lpstr>Spark Pools and Fabric Billing</vt:lpstr>
      <vt:lpstr>Running Spark Jobs</vt:lpstr>
      <vt:lpstr>Working with data in a Spark Notebook</vt:lpstr>
      <vt:lpstr>Spark Dataframes</vt:lpstr>
      <vt:lpstr>Working with Spark SQL</vt:lpstr>
      <vt:lpstr>Summary</vt:lpstr>
      <vt:lpstr> Microsoft Learn Demo </vt:lpstr>
      <vt:lpstr>Readiness and Enablement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Where can I learn more?</dc:title>
  <dc:creator>Chris Harrold</dc:creator>
  <cp:lastModifiedBy>Meagan Longoria</cp:lastModifiedBy>
  <cp:revision>33</cp:revision>
  <dcterms:created xsi:type="dcterms:W3CDTF">2023-04-14T00:23:05Z</dcterms:created>
  <dcterms:modified xsi:type="dcterms:W3CDTF">2023-09-22T14:14:09Z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0x010100B8CFE09A3088BA4C8DAD689BB01679B8</vt:lpwstr>
  </property>
  <property fmtid="{D5CDD505-2E9C-101B-9397-08002B2CF9AE}" pid="3" name="MediaServiceImageTags">
    <vt:lpwstr/>
  </property>
</Properties>
</file>